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oboto"/>
      <p:regular r:id="rId27"/>
      <p:bold r:id="rId28"/>
      <p:italic r:id="rId29"/>
      <p:boldItalic r:id="rId30"/>
    </p:embeddedFont>
    <p:embeddedFont>
      <p:font typeface="Fira Sans Extra Condensed"/>
      <p:regular r:id="rId31"/>
      <p:bold r:id="rId32"/>
      <p:italic r:id="rId33"/>
      <p:boldItalic r:id="rId34"/>
    </p:embeddedFont>
    <p:embeddedFont>
      <p:font typeface="Fira Sans Extra Condensed SemiBold"/>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FiraSansExtraCondensed-italic.fntdata"/><Relationship Id="rId10" Type="http://schemas.openxmlformats.org/officeDocument/2006/relationships/slide" Target="slides/slide6.xml"/><Relationship Id="rId32" Type="http://schemas.openxmlformats.org/officeDocument/2006/relationships/font" Target="fonts/FiraSansExtraCondensed-bold.fntdata"/><Relationship Id="rId13" Type="http://schemas.openxmlformats.org/officeDocument/2006/relationships/slide" Target="slides/slide9.xml"/><Relationship Id="rId35" Type="http://schemas.openxmlformats.org/officeDocument/2006/relationships/font" Target="fonts/FiraSansExtraCondensedSemiBold-regular.fntdata"/><Relationship Id="rId12" Type="http://schemas.openxmlformats.org/officeDocument/2006/relationships/slide" Target="slides/slide8.xml"/><Relationship Id="rId34" Type="http://schemas.openxmlformats.org/officeDocument/2006/relationships/font" Target="fonts/FiraSansExtraCondensed-boldItalic.fntdata"/><Relationship Id="rId15" Type="http://schemas.openxmlformats.org/officeDocument/2006/relationships/slide" Target="slides/slide11.xml"/><Relationship Id="rId37" Type="http://schemas.openxmlformats.org/officeDocument/2006/relationships/font" Target="fonts/FiraSansExtraCondensedSemiBold-italic.fntdata"/><Relationship Id="rId14" Type="http://schemas.openxmlformats.org/officeDocument/2006/relationships/slide" Target="slides/slide10.xml"/><Relationship Id="rId36" Type="http://schemas.openxmlformats.org/officeDocument/2006/relationships/font" Target="fonts/FiraSansExtraCondensedSemiBold-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FiraSansExtraCondensedSemiBold-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gd206afaa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gd206afaa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2cb2fee6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2cb2fee6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2d124a1c86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2d124a1c86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2ce5fe44fe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2ce5fe44fe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30c840125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30c840125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2d124a1c8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2d124a1c8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c734598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9c734598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2cb2fee611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2cb2fee611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2cb2fee611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2cb2fee611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2cb2fee611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2cb2fee611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2cb2fee611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2cb2fee611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0dfbb7a4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0dfbb7a4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30c8401252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30c8401252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9c73459845_0_1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9c73459845_0_1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2109054ba7d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2109054ba7d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1c28db167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1c28db167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109054ba7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109054ba7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30dfbb7a4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30dfbb7a4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c28db16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c28db16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30c840125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30c840125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2ce5fe44fe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2ce5fe44fe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30c840125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30c840125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87356" y="1629550"/>
            <a:ext cx="3422400" cy="1524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987356" y="3147050"/>
            <a:ext cx="3607200" cy="366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solidFill>
                  <a:schemeClr val="dk1"/>
                </a:solidFill>
                <a:latin typeface="Roboto"/>
                <a:ea typeface="Roboto"/>
                <a:cs typeface="Roboto"/>
                <a:sym typeface="Roboto"/>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6" name="Google Shape;4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 name="Google Shape;17;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2" name="Google Shape;22;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6"/>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1pPr>
            <a:lvl2pPr lvl="1"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2pPr>
            <a:lvl3pPr lvl="2"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3pPr>
            <a:lvl4pPr lvl="3"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4pPr>
            <a:lvl5pPr lvl="4"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5pPr>
            <a:lvl6pPr lvl="5"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6pPr>
            <a:lvl7pPr lvl="6"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7pPr>
            <a:lvl8pPr lvl="7"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8pPr>
            <a:lvl9pPr lvl="8" rtl="0" algn="ctr">
              <a:spcBef>
                <a:spcPts val="0"/>
              </a:spcBef>
              <a:spcAft>
                <a:spcPts val="0"/>
              </a:spcAft>
              <a:buClr>
                <a:srgbClr val="000000"/>
              </a:buClr>
              <a:buSzPts val="3000"/>
              <a:buFont typeface="Fira Sans Extra Condensed"/>
              <a:buNone/>
              <a:defRPr sz="3000">
                <a:solidFill>
                  <a:srgbClr val="000000"/>
                </a:solidFill>
                <a:latin typeface="Fira Sans Extra Condensed"/>
                <a:ea typeface="Fira Sans Extra Condensed"/>
                <a:cs typeface="Fira Sans Extra Condensed"/>
                <a:sym typeface="Fira Sans Extra Condense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9" name="Google Shape;29;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3" name="Google Shape;3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2" name="Google Shape;4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2pPr>
            <a:lvl3pPr lvl="2">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3pPr>
            <a:lvl4pPr lvl="3">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4pPr>
            <a:lvl5pPr lvl="4">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5pPr>
            <a:lvl6pPr lvl="5">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6pPr>
            <a:lvl7pPr lvl="6">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7pPr>
            <a:lvl8pPr lvl="7">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8pPr>
            <a:lvl9pPr lvl="8">
              <a:spcBef>
                <a:spcPts val="0"/>
              </a:spcBef>
              <a:spcAft>
                <a:spcPts val="0"/>
              </a:spcAft>
              <a:buClr>
                <a:schemeClr val="dk1"/>
              </a:buClr>
              <a:buSzPts val="2800"/>
              <a:buFont typeface="Fira Sans Extra Condensed SemiBold"/>
              <a:buNone/>
              <a:defRPr sz="2800">
                <a:solidFill>
                  <a:schemeClr val="dk1"/>
                </a:solidFill>
                <a:latin typeface="Fira Sans Extra Condensed SemiBold"/>
                <a:ea typeface="Fira Sans Extra Condensed SemiBold"/>
                <a:cs typeface="Fira Sans Extra Condensed SemiBold"/>
                <a:sym typeface="Fira Sans Extra Condensed SemiBo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SzPts val="1800"/>
              <a:buFont typeface="Roboto"/>
              <a:buChar char="●"/>
              <a:defRPr sz="1800">
                <a:latin typeface="Roboto"/>
                <a:ea typeface="Roboto"/>
                <a:cs typeface="Roboto"/>
                <a:sym typeface="Roboto"/>
              </a:defRPr>
            </a:lvl1pPr>
            <a:lvl2pPr indent="-317500" lvl="1" marL="914400">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14.png"/><Relationship Id="rId6"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3"/>
          <p:cNvSpPr txBox="1"/>
          <p:nvPr>
            <p:ph type="ctrTitle"/>
          </p:nvPr>
        </p:nvSpPr>
        <p:spPr>
          <a:xfrm>
            <a:off x="467225" y="1501275"/>
            <a:ext cx="4459500" cy="152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HIT OR MISS</a:t>
            </a:r>
            <a:endParaRPr/>
          </a:p>
        </p:txBody>
      </p:sp>
      <p:sp>
        <p:nvSpPr>
          <p:cNvPr id="54" name="Google Shape;54;p13"/>
          <p:cNvSpPr txBox="1"/>
          <p:nvPr>
            <p:ph idx="1" type="subTitle"/>
          </p:nvPr>
        </p:nvSpPr>
        <p:spPr>
          <a:xfrm>
            <a:off x="509975" y="2859975"/>
            <a:ext cx="3607200" cy="1041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93C47D"/>
              </a:buClr>
              <a:buSzPts val="1800"/>
              <a:buChar char="●"/>
            </a:pPr>
            <a:r>
              <a:rPr lang="en"/>
              <a:t>Nguyễn Quang An </a:t>
            </a:r>
            <a:endParaRPr/>
          </a:p>
          <a:p>
            <a:pPr indent="-342900" lvl="0" marL="457200" rtl="0" algn="l">
              <a:spcBef>
                <a:spcPts val="0"/>
              </a:spcBef>
              <a:spcAft>
                <a:spcPts val="0"/>
              </a:spcAft>
              <a:buClr>
                <a:srgbClr val="93C47D"/>
              </a:buClr>
              <a:buSzPts val="1800"/>
              <a:buChar char="●"/>
            </a:pPr>
            <a:r>
              <a:rPr lang="en"/>
              <a:t>Khuất Đình Mạnh </a:t>
            </a:r>
            <a:endParaRPr/>
          </a:p>
          <a:p>
            <a:pPr indent="-342900" lvl="0" marL="457200" rtl="0" algn="l">
              <a:spcBef>
                <a:spcPts val="0"/>
              </a:spcBef>
              <a:spcAft>
                <a:spcPts val="0"/>
              </a:spcAft>
              <a:buClr>
                <a:srgbClr val="93C47D"/>
              </a:buClr>
              <a:buSzPts val="1800"/>
              <a:buChar char="●"/>
            </a:pPr>
            <a:r>
              <a:rPr lang="en"/>
              <a:t>Nguyễn Tiến Thăng</a:t>
            </a:r>
            <a:endParaRPr/>
          </a:p>
        </p:txBody>
      </p:sp>
      <p:pic>
        <p:nvPicPr>
          <p:cNvPr id="55" name="Google Shape;55;p13"/>
          <p:cNvPicPr preferRelativeResize="0"/>
          <p:nvPr/>
        </p:nvPicPr>
        <p:blipFill>
          <a:blip r:embed="rId3">
            <a:alphaModFix/>
          </a:blip>
          <a:stretch>
            <a:fillRect/>
          </a:stretch>
        </p:blipFill>
        <p:spPr>
          <a:xfrm>
            <a:off x="5024125" y="0"/>
            <a:ext cx="4459500" cy="513606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p:nvPr/>
        </p:nvSpPr>
        <p:spPr>
          <a:xfrm>
            <a:off x="488975" y="979050"/>
            <a:ext cx="1893000" cy="383100"/>
          </a:xfrm>
          <a:prstGeom prst="roundRect">
            <a:avLst>
              <a:gd fmla="val 50000" name="adj"/>
            </a:avLst>
          </a:prstGeom>
          <a:solidFill>
            <a:srgbClr val="0B53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Gameplay</a:t>
            </a:r>
            <a:endParaRPr b="1">
              <a:solidFill>
                <a:schemeClr val="dk1"/>
              </a:solidFill>
            </a:endParaRPr>
          </a:p>
        </p:txBody>
      </p:sp>
      <p:sp>
        <p:nvSpPr>
          <p:cNvPr id="154" name="Google Shape;154;p22"/>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Gameplay</a:t>
            </a:r>
            <a:endParaRPr b="1" sz="1800">
              <a:solidFill>
                <a:schemeClr val="lt1"/>
              </a:solidFill>
              <a:latin typeface="Fira Sans Extra Condensed"/>
              <a:ea typeface="Fira Sans Extra Condensed"/>
              <a:cs typeface="Fira Sans Extra Condensed"/>
              <a:sym typeface="Fira Sans Extra Condensed"/>
            </a:endParaRPr>
          </a:p>
        </p:txBody>
      </p:sp>
      <p:sp>
        <p:nvSpPr>
          <p:cNvPr id="155" name="Google Shape;155;p22"/>
          <p:cNvSpPr txBox="1"/>
          <p:nvPr/>
        </p:nvSpPr>
        <p:spPr>
          <a:xfrm>
            <a:off x="557100" y="1774200"/>
            <a:ext cx="5037600" cy="28005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252AB"/>
              </a:buClr>
              <a:buSzPts val="1400"/>
              <a:buFont typeface="Roboto"/>
              <a:buChar char="●"/>
            </a:pPr>
            <a:r>
              <a:rPr lang="en">
                <a:solidFill>
                  <a:schemeClr val="dk1"/>
                </a:solidFill>
                <a:latin typeface="Roboto"/>
                <a:ea typeface="Roboto"/>
                <a:cs typeface="Roboto"/>
                <a:sym typeface="Roboto"/>
              </a:rPr>
              <a:t>Người chơi điều khiển nhân vật né những chiêu thức bay tới từ vị trí ngẫu nhiên từ rìa màn hình để sống sót trong thời gian lâu nhất có thể.</a:t>
            </a:r>
            <a:endParaRPr>
              <a:solidFill>
                <a:schemeClr val="dk1"/>
              </a:solidFill>
              <a:latin typeface="Roboto"/>
              <a:ea typeface="Roboto"/>
              <a:cs typeface="Roboto"/>
              <a:sym typeface="Roboto"/>
            </a:endParaRPr>
          </a:p>
          <a:p>
            <a:pPr indent="0" lvl="0" marL="1371600" rtl="0" algn="l">
              <a:lnSpc>
                <a:spcPct val="150000"/>
              </a:lnSpc>
              <a:spcBef>
                <a:spcPts val="0"/>
              </a:spcBef>
              <a:spcAft>
                <a:spcPts val="0"/>
              </a:spcAft>
              <a:buNone/>
            </a:pPr>
            <a:r>
              <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252AB"/>
              </a:buClr>
              <a:buSzPts val="1400"/>
              <a:buFont typeface="Roboto"/>
              <a:buChar char="●"/>
            </a:pPr>
            <a:r>
              <a:rPr lang="en">
                <a:solidFill>
                  <a:schemeClr val="dk1"/>
                </a:solidFill>
                <a:latin typeface="Roboto"/>
                <a:ea typeface="Roboto"/>
                <a:cs typeface="Roboto"/>
                <a:sym typeface="Roboto"/>
              </a:rPr>
              <a:t>Người chơi thua cuộc khi nhân vật hết máu.</a:t>
            </a:r>
            <a:endParaRPr b="1">
              <a:solidFill>
                <a:schemeClr val="dk1"/>
              </a:solidFill>
              <a:latin typeface="Roboto"/>
              <a:ea typeface="Roboto"/>
              <a:cs typeface="Roboto"/>
              <a:sym typeface="Roboto"/>
            </a:endParaRPr>
          </a:p>
        </p:txBody>
      </p:sp>
      <p:pic>
        <p:nvPicPr>
          <p:cNvPr id="156" name="Google Shape;156;p22"/>
          <p:cNvPicPr preferRelativeResize="0"/>
          <p:nvPr/>
        </p:nvPicPr>
        <p:blipFill>
          <a:blip r:embed="rId3">
            <a:alphaModFix/>
          </a:blip>
          <a:stretch>
            <a:fillRect/>
          </a:stretch>
        </p:blipFill>
        <p:spPr>
          <a:xfrm>
            <a:off x="6590100" y="2206025"/>
            <a:ext cx="1152525" cy="133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p:nvPr/>
        </p:nvSpPr>
        <p:spPr>
          <a:xfrm>
            <a:off x="488975" y="979050"/>
            <a:ext cx="1893000" cy="383100"/>
          </a:xfrm>
          <a:prstGeom prst="roundRect">
            <a:avLst>
              <a:gd fmla="val 50000" name="adj"/>
            </a:avLst>
          </a:pr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Gameplay</a:t>
            </a:r>
            <a:endParaRPr b="1">
              <a:solidFill>
                <a:schemeClr val="dk1"/>
              </a:solidFill>
            </a:endParaRPr>
          </a:p>
        </p:txBody>
      </p:sp>
      <p:sp>
        <p:nvSpPr>
          <p:cNvPr id="163" name="Google Shape;163;p23"/>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Điều khiển</a:t>
            </a:r>
            <a:endParaRPr b="1" sz="1800">
              <a:solidFill>
                <a:schemeClr val="lt1"/>
              </a:solidFill>
              <a:latin typeface="Fira Sans Extra Condensed"/>
              <a:ea typeface="Fira Sans Extra Condensed"/>
              <a:cs typeface="Fira Sans Extra Condensed"/>
              <a:sym typeface="Fira Sans Extra Condensed"/>
            </a:endParaRPr>
          </a:p>
        </p:txBody>
      </p:sp>
      <p:sp>
        <p:nvSpPr>
          <p:cNvPr id="164" name="Google Shape;164;p23"/>
          <p:cNvSpPr txBox="1"/>
          <p:nvPr/>
        </p:nvSpPr>
        <p:spPr>
          <a:xfrm>
            <a:off x="488975" y="2194650"/>
            <a:ext cx="5037600" cy="12873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Di chuyển bằng chuột (Leftclick)</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Di chuyển bằng bàn phím (WASD)</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b="1">
              <a:solidFill>
                <a:schemeClr val="dk1"/>
              </a:solidFill>
              <a:latin typeface="Roboto"/>
              <a:ea typeface="Roboto"/>
              <a:cs typeface="Roboto"/>
              <a:sym typeface="Roboto"/>
            </a:endParaRPr>
          </a:p>
        </p:txBody>
      </p:sp>
      <p:pic>
        <p:nvPicPr>
          <p:cNvPr id="165" name="Google Shape;165;p23"/>
          <p:cNvPicPr preferRelativeResize="0"/>
          <p:nvPr/>
        </p:nvPicPr>
        <p:blipFill>
          <a:blip r:embed="rId3">
            <a:alphaModFix/>
          </a:blip>
          <a:stretch>
            <a:fillRect/>
          </a:stretch>
        </p:blipFill>
        <p:spPr>
          <a:xfrm>
            <a:off x="5218350" y="1811100"/>
            <a:ext cx="3244500" cy="181692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p:nvPr/>
        </p:nvSpPr>
        <p:spPr>
          <a:xfrm>
            <a:off x="488975" y="979050"/>
            <a:ext cx="1893000" cy="383100"/>
          </a:xfrm>
          <a:prstGeom prst="roundRect">
            <a:avLst>
              <a:gd fmla="val 50000" name="adj"/>
            </a:avLst>
          </a:prstGeom>
          <a:solidFill>
            <a:srgbClr val="741B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4"/>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Gameplay</a:t>
            </a:r>
            <a:endParaRPr b="1">
              <a:solidFill>
                <a:schemeClr val="dk1"/>
              </a:solidFill>
            </a:endParaRPr>
          </a:p>
        </p:txBody>
      </p:sp>
      <p:sp>
        <p:nvSpPr>
          <p:cNvPr id="172" name="Google Shape;172;p24"/>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Kỹ năng</a:t>
            </a:r>
            <a:endParaRPr b="1" sz="1800">
              <a:solidFill>
                <a:schemeClr val="lt1"/>
              </a:solidFill>
              <a:latin typeface="Fira Sans Extra Condensed"/>
              <a:ea typeface="Fira Sans Extra Condensed"/>
              <a:cs typeface="Fira Sans Extra Condensed"/>
              <a:sym typeface="Fira Sans Extra Condensed"/>
            </a:endParaRPr>
          </a:p>
        </p:txBody>
      </p:sp>
      <p:sp>
        <p:nvSpPr>
          <p:cNvPr id="173" name="Google Shape;173;p24"/>
          <p:cNvSpPr txBox="1"/>
          <p:nvPr/>
        </p:nvSpPr>
        <p:spPr>
          <a:xfrm>
            <a:off x="686300" y="1642250"/>
            <a:ext cx="8029800" cy="30750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741B47"/>
              </a:buClr>
              <a:buSzPts val="1400"/>
              <a:buFont typeface="Roboto"/>
              <a:buChar char="●"/>
            </a:pPr>
            <a:r>
              <a:rPr b="1" lang="en">
                <a:solidFill>
                  <a:schemeClr val="dk1"/>
                </a:solidFill>
                <a:latin typeface="Roboto"/>
                <a:ea typeface="Roboto"/>
                <a:cs typeface="Roboto"/>
                <a:sym typeface="Roboto"/>
              </a:rPr>
              <a:t>FLASH</a:t>
            </a:r>
            <a:endParaRPr b="1">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Người chơi để dịch chuyển tức tới một vị trí mà người chơi đang di chuyển tới.</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Kích hoạt bằng phím F trên bàn phím</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Thời gian hồi chiêu: 20 giây</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Người chơi không thể dịch chuyển khi bị hiệu ứng choáng.</a:t>
            </a:r>
            <a:endParaRPr>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rgbClr val="741B47"/>
              </a:buClr>
              <a:buSzPts val="1400"/>
              <a:buFont typeface="Roboto"/>
              <a:buChar char="●"/>
            </a:pPr>
            <a:r>
              <a:rPr b="1" lang="en">
                <a:solidFill>
                  <a:schemeClr val="dk1"/>
                </a:solidFill>
                <a:latin typeface="Roboto"/>
                <a:ea typeface="Roboto"/>
                <a:cs typeface="Roboto"/>
                <a:sym typeface="Roboto"/>
              </a:rPr>
              <a:t>RUSH</a:t>
            </a:r>
            <a:endParaRPr b="1">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Người chơi </a:t>
            </a:r>
            <a:r>
              <a:rPr lang="en">
                <a:solidFill>
                  <a:schemeClr val="dk1"/>
                </a:solidFill>
                <a:latin typeface="Roboto"/>
                <a:ea typeface="Roboto"/>
                <a:cs typeface="Roboto"/>
                <a:sym typeface="Roboto"/>
              </a:rPr>
              <a:t>loại bỏ các hiệu ứng bất lợi hạn chế di chuyển trên bản thân và </a:t>
            </a:r>
            <a:r>
              <a:rPr lang="en">
                <a:solidFill>
                  <a:schemeClr val="dk1"/>
                </a:solidFill>
                <a:latin typeface="Roboto"/>
                <a:ea typeface="Roboto"/>
                <a:cs typeface="Roboto"/>
                <a:sym typeface="Roboto"/>
              </a:rPr>
              <a:t>tăng tốc độ di chuyển trong 1 khoảng thời gian ngắn</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Kích hoạt bằng phím Space trên bàn phím</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Thời gian hồi chiêu:10 giây</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Thời gian tăng tốc hiệu lực: 3 giây.</a:t>
            </a:r>
            <a:endParaRPr>
              <a:solidFill>
                <a:schemeClr val="dk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5"/>
          <p:cNvSpPr/>
          <p:nvPr/>
        </p:nvSpPr>
        <p:spPr>
          <a:xfrm>
            <a:off x="488975" y="979050"/>
            <a:ext cx="1208700" cy="383100"/>
          </a:xfrm>
          <a:prstGeom prst="roundRect">
            <a:avLst>
              <a:gd fmla="val 50000" name="adj"/>
            </a:avLst>
          </a:pr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Gameplay</a:t>
            </a:r>
            <a:endParaRPr b="1">
              <a:solidFill>
                <a:schemeClr val="dk1"/>
              </a:solidFill>
            </a:endParaRPr>
          </a:p>
        </p:txBody>
      </p:sp>
      <p:sp>
        <p:nvSpPr>
          <p:cNvPr id="180" name="Google Shape;180;p25"/>
          <p:cNvSpPr txBox="1"/>
          <p:nvPr/>
        </p:nvSpPr>
        <p:spPr>
          <a:xfrm>
            <a:off x="599225" y="1067700"/>
            <a:ext cx="1011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Vật phẩm</a:t>
            </a:r>
            <a:endParaRPr b="1" sz="1800">
              <a:solidFill>
                <a:schemeClr val="lt1"/>
              </a:solidFill>
              <a:latin typeface="Fira Sans Extra Condensed"/>
              <a:ea typeface="Fira Sans Extra Condensed"/>
              <a:cs typeface="Fira Sans Extra Condensed"/>
              <a:sym typeface="Fira Sans Extra Condensed"/>
            </a:endParaRPr>
          </a:p>
        </p:txBody>
      </p:sp>
      <p:sp>
        <p:nvSpPr>
          <p:cNvPr id="181" name="Google Shape;181;p25"/>
          <p:cNvSpPr txBox="1"/>
          <p:nvPr/>
        </p:nvSpPr>
        <p:spPr>
          <a:xfrm>
            <a:off x="599225" y="1955800"/>
            <a:ext cx="5037600" cy="13788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Xuất hiện ngẫu nhiên trên map mỗi 20 giây.</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Hồi 1 HP đã mất cho nhân vật</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Nếu vật phẩm mới xuất hiện, vật phẩm cũ đang tồn tại trên map sẽ biến mất.</a:t>
            </a:r>
            <a:endParaRPr>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t/>
            </a:r>
            <a:endParaRPr b="1">
              <a:solidFill>
                <a:schemeClr val="dk1"/>
              </a:solidFill>
              <a:latin typeface="Roboto"/>
              <a:ea typeface="Roboto"/>
              <a:cs typeface="Roboto"/>
              <a:sym typeface="Roboto"/>
            </a:endParaRPr>
          </a:p>
        </p:txBody>
      </p:sp>
      <p:pic>
        <p:nvPicPr>
          <p:cNvPr id="182" name="Google Shape;182;p25"/>
          <p:cNvPicPr preferRelativeResize="0"/>
          <p:nvPr/>
        </p:nvPicPr>
        <p:blipFill>
          <a:blip r:embed="rId3">
            <a:alphaModFix/>
          </a:blip>
          <a:stretch>
            <a:fillRect/>
          </a:stretch>
        </p:blipFill>
        <p:spPr>
          <a:xfrm>
            <a:off x="6608850" y="1677250"/>
            <a:ext cx="1789001" cy="17890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p:nvPr/>
        </p:nvSpPr>
        <p:spPr>
          <a:xfrm>
            <a:off x="488975" y="979050"/>
            <a:ext cx="1893000" cy="383100"/>
          </a:xfrm>
          <a:prstGeom prst="roundRect">
            <a:avLst>
              <a:gd fmla="val 50000" name="adj"/>
            </a:avLst>
          </a:pr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6"/>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Gameplay</a:t>
            </a:r>
            <a:endParaRPr b="1">
              <a:solidFill>
                <a:schemeClr val="dk1"/>
              </a:solidFill>
            </a:endParaRPr>
          </a:p>
        </p:txBody>
      </p:sp>
      <p:sp>
        <p:nvSpPr>
          <p:cNvPr id="189" name="Google Shape;189;p26"/>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Kẻ địch</a:t>
            </a:r>
            <a:endParaRPr b="1" sz="1800">
              <a:solidFill>
                <a:schemeClr val="lt1"/>
              </a:solidFill>
              <a:latin typeface="Fira Sans Extra Condensed"/>
              <a:ea typeface="Fira Sans Extra Condensed"/>
              <a:cs typeface="Fira Sans Extra Condensed"/>
              <a:sym typeface="Fira Sans Extra Condensed"/>
            </a:endParaRPr>
          </a:p>
        </p:txBody>
      </p:sp>
      <p:sp>
        <p:nvSpPr>
          <p:cNvPr id="190" name="Google Shape;190;p26"/>
          <p:cNvSpPr txBox="1"/>
          <p:nvPr/>
        </p:nvSpPr>
        <p:spPr>
          <a:xfrm>
            <a:off x="488975" y="1698575"/>
            <a:ext cx="5037600" cy="28005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Xuất hiện ngẫu nhiên từ bên ngoài màn hình</a:t>
            </a:r>
            <a:r>
              <a:rPr lang="en">
                <a:solidFill>
                  <a:schemeClr val="dk1"/>
                </a:solidFill>
                <a:latin typeface="Roboto"/>
                <a:ea typeface="Roboto"/>
                <a:cs typeface="Roboto"/>
                <a:sym typeface="Roboto"/>
              </a:rPr>
              <a:t>.</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Di chuyển hướng về vị trí người chơi khi xuất hiện.</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EC3A3B"/>
              </a:buClr>
              <a:buSzPts val="1400"/>
              <a:buFont typeface="Roboto"/>
              <a:buChar char="●"/>
            </a:pPr>
            <a:r>
              <a:rPr lang="en">
                <a:solidFill>
                  <a:schemeClr val="dk1"/>
                </a:solidFill>
                <a:latin typeface="Roboto"/>
                <a:ea typeface="Roboto"/>
                <a:cs typeface="Roboto"/>
                <a:sym typeface="Roboto"/>
              </a:rPr>
              <a:t>Mỗi loại đạn sẽ gây một hiệu ứng khác nhau.</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b="1">
              <a:solidFill>
                <a:schemeClr val="dk1"/>
              </a:solidFill>
              <a:latin typeface="Roboto"/>
              <a:ea typeface="Roboto"/>
              <a:cs typeface="Roboto"/>
              <a:sym typeface="Roboto"/>
            </a:endParaRPr>
          </a:p>
        </p:txBody>
      </p:sp>
      <p:pic>
        <p:nvPicPr>
          <p:cNvPr id="191" name="Google Shape;191;p26"/>
          <p:cNvPicPr preferRelativeResize="0"/>
          <p:nvPr/>
        </p:nvPicPr>
        <p:blipFill>
          <a:blip r:embed="rId3">
            <a:alphaModFix/>
          </a:blip>
          <a:stretch>
            <a:fillRect/>
          </a:stretch>
        </p:blipFill>
        <p:spPr>
          <a:xfrm>
            <a:off x="745100" y="3142500"/>
            <a:ext cx="1560675" cy="1560675"/>
          </a:xfrm>
          <a:prstGeom prst="rect">
            <a:avLst/>
          </a:prstGeom>
          <a:noFill/>
          <a:ln>
            <a:noFill/>
          </a:ln>
        </p:spPr>
      </p:pic>
      <p:pic>
        <p:nvPicPr>
          <p:cNvPr id="192" name="Google Shape;192;p26"/>
          <p:cNvPicPr preferRelativeResize="0"/>
          <p:nvPr/>
        </p:nvPicPr>
        <p:blipFill>
          <a:blip r:embed="rId4">
            <a:alphaModFix/>
          </a:blip>
          <a:stretch>
            <a:fillRect/>
          </a:stretch>
        </p:blipFill>
        <p:spPr>
          <a:xfrm>
            <a:off x="2664325" y="3142500"/>
            <a:ext cx="1640717" cy="1560675"/>
          </a:xfrm>
          <a:prstGeom prst="rect">
            <a:avLst/>
          </a:prstGeom>
          <a:noFill/>
          <a:ln>
            <a:noFill/>
          </a:ln>
        </p:spPr>
      </p:pic>
      <p:pic>
        <p:nvPicPr>
          <p:cNvPr id="193" name="Google Shape;193;p26"/>
          <p:cNvPicPr preferRelativeResize="0"/>
          <p:nvPr/>
        </p:nvPicPr>
        <p:blipFill>
          <a:blip r:embed="rId5">
            <a:alphaModFix/>
          </a:blip>
          <a:stretch>
            <a:fillRect/>
          </a:stretch>
        </p:blipFill>
        <p:spPr>
          <a:xfrm>
            <a:off x="4816000" y="3070517"/>
            <a:ext cx="1560675" cy="1632658"/>
          </a:xfrm>
          <a:prstGeom prst="rect">
            <a:avLst/>
          </a:prstGeom>
          <a:noFill/>
          <a:ln>
            <a:noFill/>
          </a:ln>
        </p:spPr>
      </p:pic>
      <p:pic>
        <p:nvPicPr>
          <p:cNvPr id="194" name="Google Shape;194;p26"/>
          <p:cNvPicPr preferRelativeResize="0"/>
          <p:nvPr/>
        </p:nvPicPr>
        <p:blipFill>
          <a:blip r:embed="rId6">
            <a:alphaModFix/>
          </a:blip>
          <a:stretch>
            <a:fillRect/>
          </a:stretch>
        </p:blipFill>
        <p:spPr>
          <a:xfrm>
            <a:off x="6810825" y="2986776"/>
            <a:ext cx="1651404" cy="17163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p:nvPr/>
        </p:nvSpPr>
        <p:spPr>
          <a:xfrm>
            <a:off x="5967225" y="4031475"/>
            <a:ext cx="2719800" cy="698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a:off x="5967225" y="3099183"/>
            <a:ext cx="2719800" cy="698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a:off x="5967225" y="2166892"/>
            <a:ext cx="2719800" cy="698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a:off x="5967225" y="1234600"/>
            <a:ext cx="2719800" cy="698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Enemy</a:t>
            </a:r>
            <a:endParaRPr>
              <a:solidFill>
                <a:schemeClr val="dk1"/>
              </a:solidFill>
            </a:endParaRPr>
          </a:p>
        </p:txBody>
      </p:sp>
      <p:sp>
        <p:nvSpPr>
          <p:cNvPr id="204" name="Google Shape;204;p27"/>
          <p:cNvSpPr/>
          <p:nvPr/>
        </p:nvSpPr>
        <p:spPr>
          <a:xfrm>
            <a:off x="707088" y="3042604"/>
            <a:ext cx="4478009" cy="277165"/>
          </a:xfrm>
          <a:custGeom>
            <a:rect b="b" l="l" r="r" t="t"/>
            <a:pathLst>
              <a:path extrusionOk="0" h="4522" w="50411">
                <a:moveTo>
                  <a:pt x="686" y="0"/>
                </a:moveTo>
                <a:cubicBezTo>
                  <a:pt x="308" y="0"/>
                  <a:pt x="1" y="307"/>
                  <a:pt x="1" y="687"/>
                </a:cubicBezTo>
                <a:lnTo>
                  <a:pt x="1" y="3836"/>
                </a:lnTo>
                <a:cubicBezTo>
                  <a:pt x="1" y="4215"/>
                  <a:pt x="308" y="4522"/>
                  <a:pt x="686" y="4522"/>
                </a:cubicBezTo>
                <a:lnTo>
                  <a:pt x="49723" y="4522"/>
                </a:lnTo>
                <a:cubicBezTo>
                  <a:pt x="50101" y="4522"/>
                  <a:pt x="50408" y="4215"/>
                  <a:pt x="50408" y="3836"/>
                </a:cubicBezTo>
                <a:lnTo>
                  <a:pt x="50410" y="3836"/>
                </a:lnTo>
                <a:lnTo>
                  <a:pt x="50410" y="687"/>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a:off x="457180" y="2904217"/>
            <a:ext cx="554207" cy="554145"/>
          </a:xfrm>
          <a:custGeom>
            <a:rect b="b" l="l" r="r" t="t"/>
            <a:pathLst>
              <a:path extrusionOk="0" h="9041" w="9042">
                <a:moveTo>
                  <a:pt x="4521" y="0"/>
                </a:moveTo>
                <a:cubicBezTo>
                  <a:pt x="2025" y="0"/>
                  <a:pt x="1" y="2024"/>
                  <a:pt x="1" y="4521"/>
                </a:cubicBezTo>
                <a:cubicBezTo>
                  <a:pt x="1" y="7016"/>
                  <a:pt x="2025" y="9040"/>
                  <a:pt x="4521" y="9040"/>
                </a:cubicBezTo>
                <a:cubicBezTo>
                  <a:pt x="7018" y="9040"/>
                  <a:pt x="9042" y="7016"/>
                  <a:pt x="9042" y="4521"/>
                </a:cubicBezTo>
                <a:cubicBezTo>
                  <a:pt x="9042" y="2024"/>
                  <a:pt x="7018" y="0"/>
                  <a:pt x="452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a:off x="504927" y="2951780"/>
            <a:ext cx="458958" cy="458958"/>
          </a:xfrm>
          <a:custGeom>
            <a:rect b="b" l="l" r="r" t="t"/>
            <a:pathLst>
              <a:path extrusionOk="0" h="7488" w="7488">
                <a:moveTo>
                  <a:pt x="3747" y="1"/>
                </a:moveTo>
                <a:cubicBezTo>
                  <a:pt x="3746" y="1"/>
                  <a:pt x="3745" y="1"/>
                  <a:pt x="3743" y="1"/>
                </a:cubicBezTo>
                <a:cubicBezTo>
                  <a:pt x="1675" y="1"/>
                  <a:pt x="0" y="1676"/>
                  <a:pt x="0" y="3745"/>
                </a:cubicBezTo>
                <a:cubicBezTo>
                  <a:pt x="0" y="5813"/>
                  <a:pt x="1675" y="7487"/>
                  <a:pt x="3743" y="7487"/>
                </a:cubicBezTo>
                <a:cubicBezTo>
                  <a:pt x="5812" y="7487"/>
                  <a:pt x="7487" y="5813"/>
                  <a:pt x="7487" y="3745"/>
                </a:cubicBezTo>
                <a:cubicBezTo>
                  <a:pt x="7487" y="1677"/>
                  <a:pt x="5812" y="1"/>
                  <a:pt x="3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txBox="1"/>
          <p:nvPr/>
        </p:nvSpPr>
        <p:spPr>
          <a:xfrm>
            <a:off x="522700" y="2947450"/>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D</a:t>
            </a:r>
            <a:endParaRPr b="1" sz="2100">
              <a:solidFill>
                <a:schemeClr val="dk1"/>
              </a:solidFill>
              <a:latin typeface="Fira Sans Extra Condensed"/>
              <a:ea typeface="Fira Sans Extra Condensed"/>
              <a:cs typeface="Fira Sans Extra Condensed"/>
              <a:sym typeface="Fira Sans Extra Condensed"/>
            </a:endParaRPr>
          </a:p>
        </p:txBody>
      </p:sp>
      <p:sp>
        <p:nvSpPr>
          <p:cNvPr id="208" name="Google Shape;208;p27"/>
          <p:cNvSpPr/>
          <p:nvPr/>
        </p:nvSpPr>
        <p:spPr>
          <a:xfrm>
            <a:off x="742503" y="1228951"/>
            <a:ext cx="4442469" cy="277165"/>
          </a:xfrm>
          <a:custGeom>
            <a:rect b="b" l="l" r="r" t="t"/>
            <a:pathLst>
              <a:path extrusionOk="0" h="4522" w="50411">
                <a:moveTo>
                  <a:pt x="686" y="0"/>
                </a:moveTo>
                <a:cubicBezTo>
                  <a:pt x="308" y="0"/>
                  <a:pt x="1" y="307"/>
                  <a:pt x="1" y="686"/>
                </a:cubicBezTo>
                <a:lnTo>
                  <a:pt x="1" y="3836"/>
                </a:lnTo>
                <a:cubicBezTo>
                  <a:pt x="1" y="4215"/>
                  <a:pt x="308" y="4522"/>
                  <a:pt x="686" y="4522"/>
                </a:cubicBezTo>
                <a:lnTo>
                  <a:pt x="49723" y="4522"/>
                </a:lnTo>
                <a:cubicBezTo>
                  <a:pt x="50101" y="4522"/>
                  <a:pt x="50408" y="4215"/>
                  <a:pt x="50408" y="3836"/>
                </a:cubicBezTo>
                <a:lnTo>
                  <a:pt x="50410" y="3836"/>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7"/>
          <p:cNvSpPr/>
          <p:nvPr/>
        </p:nvSpPr>
        <p:spPr>
          <a:xfrm>
            <a:off x="991749" y="1271000"/>
            <a:ext cx="4137308" cy="193125"/>
          </a:xfrm>
          <a:custGeom>
            <a:rect b="b" l="l" r="r" t="t"/>
            <a:pathLst>
              <a:path extrusionOk="0" h="3151" w="20345">
                <a:moveTo>
                  <a:pt x="0" y="0"/>
                </a:moveTo>
                <a:lnTo>
                  <a:pt x="0" y="3150"/>
                </a:lnTo>
                <a:lnTo>
                  <a:pt x="20344" y="3150"/>
                </a:lnTo>
                <a:lnTo>
                  <a:pt x="20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457180" y="1090496"/>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7"/>
          <p:cNvSpPr/>
          <p:nvPr/>
        </p:nvSpPr>
        <p:spPr>
          <a:xfrm>
            <a:off x="504927" y="1138058"/>
            <a:ext cx="458958" cy="458958"/>
          </a:xfrm>
          <a:custGeom>
            <a:rect b="b" l="l" r="r" t="t"/>
            <a:pathLst>
              <a:path extrusionOk="0" h="7488" w="7488">
                <a:moveTo>
                  <a:pt x="3745" y="1"/>
                </a:moveTo>
                <a:cubicBezTo>
                  <a:pt x="3745" y="1"/>
                  <a:pt x="3744" y="1"/>
                  <a:pt x="3743" y="1"/>
                </a:cubicBezTo>
                <a:cubicBezTo>
                  <a:pt x="1675" y="1"/>
                  <a:pt x="0" y="1677"/>
                  <a:pt x="0" y="3745"/>
                </a:cubicBezTo>
                <a:cubicBezTo>
                  <a:pt x="0" y="5813"/>
                  <a:pt x="1675" y="7488"/>
                  <a:pt x="3743" y="7488"/>
                </a:cubicBezTo>
                <a:cubicBezTo>
                  <a:pt x="5812" y="7488"/>
                  <a:pt x="7487" y="5813"/>
                  <a:pt x="7487" y="3745"/>
                </a:cubicBezTo>
                <a:cubicBezTo>
                  <a:pt x="7487" y="1677"/>
                  <a:pt x="5811" y="1"/>
                  <a:pt x="3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txBox="1"/>
          <p:nvPr/>
        </p:nvSpPr>
        <p:spPr>
          <a:xfrm>
            <a:off x="522700" y="1138050"/>
            <a:ext cx="426300" cy="44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A</a:t>
            </a:r>
            <a:endParaRPr b="1" sz="2100">
              <a:solidFill>
                <a:schemeClr val="dk1"/>
              </a:solidFill>
              <a:latin typeface="Fira Sans Extra Condensed"/>
              <a:ea typeface="Fira Sans Extra Condensed"/>
              <a:cs typeface="Fira Sans Extra Condensed"/>
              <a:sym typeface="Fira Sans Extra Condensed"/>
            </a:endParaRPr>
          </a:p>
        </p:txBody>
      </p:sp>
      <p:sp>
        <p:nvSpPr>
          <p:cNvPr id="213" name="Google Shape;213;p27"/>
          <p:cNvSpPr/>
          <p:nvPr/>
        </p:nvSpPr>
        <p:spPr>
          <a:xfrm>
            <a:off x="742525" y="1833567"/>
            <a:ext cx="4442469" cy="277092"/>
          </a:xfrm>
          <a:custGeom>
            <a:rect b="b" l="l" r="r" t="t"/>
            <a:pathLst>
              <a:path extrusionOk="0" h="4521" w="50411">
                <a:moveTo>
                  <a:pt x="686" y="0"/>
                </a:moveTo>
                <a:cubicBezTo>
                  <a:pt x="308" y="0"/>
                  <a:pt x="1" y="307"/>
                  <a:pt x="1" y="686"/>
                </a:cubicBezTo>
                <a:lnTo>
                  <a:pt x="1" y="3835"/>
                </a:lnTo>
                <a:cubicBezTo>
                  <a:pt x="1" y="4214"/>
                  <a:pt x="308" y="4521"/>
                  <a:pt x="686" y="4521"/>
                </a:cubicBezTo>
                <a:lnTo>
                  <a:pt x="49723" y="4521"/>
                </a:lnTo>
                <a:cubicBezTo>
                  <a:pt x="50101" y="4521"/>
                  <a:pt x="50408" y="4214"/>
                  <a:pt x="50408" y="3835"/>
                </a:cubicBezTo>
                <a:lnTo>
                  <a:pt x="50410" y="3835"/>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a:off x="457180" y="1695069"/>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a:off x="504927" y="1742632"/>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8"/>
                  <a:pt x="5810" y="1"/>
                  <a:pt x="3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txBox="1"/>
          <p:nvPr/>
        </p:nvSpPr>
        <p:spPr>
          <a:xfrm>
            <a:off x="522700" y="1730575"/>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B</a:t>
            </a:r>
            <a:endParaRPr b="1" sz="2100">
              <a:solidFill>
                <a:schemeClr val="dk1"/>
              </a:solidFill>
              <a:latin typeface="Fira Sans Extra Condensed"/>
              <a:ea typeface="Fira Sans Extra Condensed"/>
              <a:cs typeface="Fira Sans Extra Condensed"/>
              <a:sym typeface="Fira Sans Extra Condensed"/>
            </a:endParaRPr>
          </a:p>
        </p:txBody>
      </p:sp>
      <p:sp>
        <p:nvSpPr>
          <p:cNvPr id="217" name="Google Shape;217;p27"/>
          <p:cNvSpPr/>
          <p:nvPr/>
        </p:nvSpPr>
        <p:spPr>
          <a:xfrm>
            <a:off x="707066" y="2438106"/>
            <a:ext cx="4478009" cy="277053"/>
          </a:xfrm>
          <a:custGeom>
            <a:rect b="b" l="l" r="r" t="t"/>
            <a:pathLst>
              <a:path extrusionOk="0" h="4520" w="50411">
                <a:moveTo>
                  <a:pt x="686" y="0"/>
                </a:moveTo>
                <a:cubicBezTo>
                  <a:pt x="308" y="0"/>
                  <a:pt x="1" y="307"/>
                  <a:pt x="1" y="686"/>
                </a:cubicBezTo>
                <a:lnTo>
                  <a:pt x="1" y="3834"/>
                </a:lnTo>
                <a:cubicBezTo>
                  <a:pt x="1" y="4213"/>
                  <a:pt x="308" y="4520"/>
                  <a:pt x="686" y="4520"/>
                </a:cubicBezTo>
                <a:lnTo>
                  <a:pt x="49723" y="4520"/>
                </a:lnTo>
                <a:cubicBezTo>
                  <a:pt x="50101" y="4520"/>
                  <a:pt x="50408" y="4213"/>
                  <a:pt x="50408" y="3834"/>
                </a:cubicBezTo>
                <a:lnTo>
                  <a:pt x="50410" y="3834"/>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a:off x="457180" y="2299643"/>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a:off x="504927" y="2347206"/>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6"/>
                  <a:pt x="5810" y="1"/>
                  <a:pt x="3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txBox="1"/>
          <p:nvPr/>
        </p:nvSpPr>
        <p:spPr>
          <a:xfrm>
            <a:off x="522700" y="2347175"/>
            <a:ext cx="426300" cy="459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C</a:t>
            </a:r>
            <a:endParaRPr b="1" sz="2100">
              <a:solidFill>
                <a:schemeClr val="dk1"/>
              </a:solidFill>
              <a:latin typeface="Fira Sans Extra Condensed"/>
              <a:ea typeface="Fira Sans Extra Condensed"/>
              <a:cs typeface="Fira Sans Extra Condensed"/>
              <a:sym typeface="Fira Sans Extra Condensed"/>
            </a:endParaRPr>
          </a:p>
        </p:txBody>
      </p:sp>
      <p:sp>
        <p:nvSpPr>
          <p:cNvPr id="221" name="Google Shape;221;p27"/>
          <p:cNvSpPr txBox="1"/>
          <p:nvPr/>
        </p:nvSpPr>
        <p:spPr>
          <a:xfrm>
            <a:off x="7618100" y="326849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3</a:t>
            </a:r>
            <a:endParaRPr b="1" sz="1600">
              <a:solidFill>
                <a:schemeClr val="dk1"/>
              </a:solidFill>
              <a:latin typeface="Fira Sans Extra Condensed"/>
              <a:ea typeface="Fira Sans Extra Condensed"/>
              <a:cs typeface="Fira Sans Extra Condensed"/>
              <a:sym typeface="Fira Sans Extra Condensed"/>
            </a:endParaRPr>
          </a:p>
        </p:txBody>
      </p:sp>
      <p:sp>
        <p:nvSpPr>
          <p:cNvPr id="222" name="Google Shape;222;p27"/>
          <p:cNvSpPr txBox="1"/>
          <p:nvPr/>
        </p:nvSpPr>
        <p:spPr>
          <a:xfrm>
            <a:off x="6882200" y="321884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223" name="Google Shape;223;p27"/>
          <p:cNvSpPr txBox="1"/>
          <p:nvPr/>
        </p:nvSpPr>
        <p:spPr>
          <a:xfrm>
            <a:off x="7618100" y="1403650"/>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1</a:t>
            </a:r>
            <a:endParaRPr b="1" sz="1600">
              <a:solidFill>
                <a:schemeClr val="dk1"/>
              </a:solidFill>
              <a:latin typeface="Fira Sans Extra Condensed"/>
              <a:ea typeface="Fira Sans Extra Condensed"/>
              <a:cs typeface="Fira Sans Extra Condensed"/>
              <a:sym typeface="Fira Sans Extra Condensed"/>
            </a:endParaRPr>
          </a:p>
        </p:txBody>
      </p:sp>
      <p:sp>
        <p:nvSpPr>
          <p:cNvPr id="224" name="Google Shape;224;p27"/>
          <p:cNvSpPr txBox="1"/>
          <p:nvPr/>
        </p:nvSpPr>
        <p:spPr>
          <a:xfrm>
            <a:off x="6682213" y="1357500"/>
            <a:ext cx="9792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100</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225" name="Google Shape;225;p27"/>
          <p:cNvSpPr txBox="1"/>
          <p:nvPr/>
        </p:nvSpPr>
        <p:spPr>
          <a:xfrm>
            <a:off x="7618100" y="233097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2</a:t>
            </a:r>
            <a:endParaRPr b="1" sz="1600">
              <a:solidFill>
                <a:schemeClr val="dk1"/>
              </a:solidFill>
              <a:latin typeface="Fira Sans Extra Condensed"/>
              <a:ea typeface="Fira Sans Extra Condensed"/>
              <a:cs typeface="Fira Sans Extra Condensed"/>
              <a:sym typeface="Fira Sans Extra Condensed"/>
            </a:endParaRPr>
          </a:p>
        </p:txBody>
      </p:sp>
      <p:sp>
        <p:nvSpPr>
          <p:cNvPr id="226" name="Google Shape;226;p27"/>
          <p:cNvSpPr txBox="1"/>
          <p:nvPr/>
        </p:nvSpPr>
        <p:spPr>
          <a:xfrm>
            <a:off x="6882200" y="228132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227" name="Google Shape;227;p27"/>
          <p:cNvSpPr txBox="1"/>
          <p:nvPr/>
        </p:nvSpPr>
        <p:spPr>
          <a:xfrm>
            <a:off x="7618100" y="4205475"/>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4</a:t>
            </a:r>
            <a:endParaRPr b="1" sz="1600">
              <a:solidFill>
                <a:schemeClr val="dk1"/>
              </a:solidFill>
              <a:latin typeface="Fira Sans Extra Condensed"/>
              <a:ea typeface="Fira Sans Extra Condensed"/>
              <a:cs typeface="Fira Sans Extra Condensed"/>
              <a:sym typeface="Fira Sans Extra Condensed"/>
            </a:endParaRPr>
          </a:p>
        </p:txBody>
      </p:sp>
      <p:sp>
        <p:nvSpPr>
          <p:cNvPr id="228" name="Google Shape;228;p27"/>
          <p:cNvSpPr txBox="1"/>
          <p:nvPr/>
        </p:nvSpPr>
        <p:spPr>
          <a:xfrm>
            <a:off x="6882200" y="4155825"/>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229" name="Google Shape;229;p27"/>
          <p:cNvSpPr txBox="1"/>
          <p:nvPr/>
        </p:nvSpPr>
        <p:spPr>
          <a:xfrm>
            <a:off x="3126850" y="3743423"/>
            <a:ext cx="2058300" cy="41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 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Không thể di chuyển 1s</a:t>
            </a:r>
            <a:endParaRPr sz="1200">
              <a:solidFill>
                <a:srgbClr val="000000"/>
              </a:solidFill>
              <a:latin typeface="Roboto"/>
              <a:ea typeface="Roboto"/>
              <a:cs typeface="Roboto"/>
              <a:sym typeface="Roboto"/>
            </a:endParaRPr>
          </a:p>
        </p:txBody>
      </p:sp>
      <p:sp>
        <p:nvSpPr>
          <p:cNvPr id="230" name="Google Shape;230;p27"/>
          <p:cNvSpPr txBox="1"/>
          <p:nvPr/>
        </p:nvSpPr>
        <p:spPr>
          <a:xfrm>
            <a:off x="312685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Fira Sans Extra Condensed"/>
                <a:ea typeface="Fira Sans Extra Condensed"/>
                <a:cs typeface="Fira Sans Extra Condensed"/>
                <a:sym typeface="Fira Sans Extra Condensed"/>
              </a:rPr>
              <a:t>Enemy 3</a:t>
            </a:r>
            <a:endParaRPr b="1" sz="1600">
              <a:solidFill>
                <a:schemeClr val="accent3"/>
              </a:solidFill>
              <a:latin typeface="Fira Sans Extra Condensed"/>
              <a:ea typeface="Fira Sans Extra Condensed"/>
              <a:cs typeface="Fira Sans Extra Condensed"/>
              <a:sym typeface="Fira Sans Extra Condensed"/>
            </a:endParaRPr>
          </a:p>
        </p:txBody>
      </p:sp>
      <p:sp>
        <p:nvSpPr>
          <p:cNvPr id="231" name="Google Shape;231;p27"/>
          <p:cNvSpPr txBox="1"/>
          <p:nvPr/>
        </p:nvSpPr>
        <p:spPr>
          <a:xfrm>
            <a:off x="457200" y="4505025"/>
            <a:ext cx="20583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-50% tốc độ di chuyển 3s</a:t>
            </a:r>
            <a:endParaRPr sz="1200">
              <a:solidFill>
                <a:srgbClr val="000000"/>
              </a:solidFill>
              <a:latin typeface="Roboto"/>
              <a:ea typeface="Roboto"/>
              <a:cs typeface="Roboto"/>
              <a:sym typeface="Roboto"/>
            </a:endParaRPr>
          </a:p>
        </p:txBody>
      </p:sp>
      <p:sp>
        <p:nvSpPr>
          <p:cNvPr id="232" name="Google Shape;232;p27"/>
          <p:cNvSpPr txBox="1"/>
          <p:nvPr/>
        </p:nvSpPr>
        <p:spPr>
          <a:xfrm>
            <a:off x="457175" y="4251961"/>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2"/>
                </a:solidFill>
                <a:latin typeface="Fira Sans Extra Condensed"/>
                <a:ea typeface="Fira Sans Extra Condensed"/>
                <a:cs typeface="Fira Sans Extra Condensed"/>
                <a:sym typeface="Fira Sans Extra Condensed"/>
              </a:rPr>
              <a:t>Enemy 2</a:t>
            </a:r>
            <a:endParaRPr b="1" sz="1600">
              <a:solidFill>
                <a:schemeClr val="accent2"/>
              </a:solidFill>
              <a:latin typeface="Fira Sans Extra Condensed"/>
              <a:ea typeface="Fira Sans Extra Condensed"/>
              <a:cs typeface="Fira Sans Extra Condensed"/>
              <a:sym typeface="Fira Sans Extra Condensed"/>
            </a:endParaRPr>
          </a:p>
        </p:txBody>
      </p:sp>
      <p:sp>
        <p:nvSpPr>
          <p:cNvPr id="233" name="Google Shape;233;p27"/>
          <p:cNvSpPr txBox="1"/>
          <p:nvPr/>
        </p:nvSpPr>
        <p:spPr>
          <a:xfrm>
            <a:off x="457925" y="3743424"/>
            <a:ext cx="2058300" cy="27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-1 HP</a:t>
            </a:r>
            <a:endParaRPr sz="1200">
              <a:solidFill>
                <a:srgbClr val="000000"/>
              </a:solidFill>
              <a:latin typeface="Roboto"/>
              <a:ea typeface="Roboto"/>
              <a:cs typeface="Roboto"/>
              <a:sym typeface="Roboto"/>
            </a:endParaRPr>
          </a:p>
        </p:txBody>
      </p:sp>
      <p:sp>
        <p:nvSpPr>
          <p:cNvPr id="234" name="Google Shape;234;p27"/>
          <p:cNvSpPr txBox="1"/>
          <p:nvPr/>
        </p:nvSpPr>
        <p:spPr>
          <a:xfrm>
            <a:off x="45790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Fira Sans Extra Condensed"/>
                <a:ea typeface="Fira Sans Extra Condensed"/>
                <a:cs typeface="Fira Sans Extra Condensed"/>
                <a:sym typeface="Fira Sans Extra Condensed"/>
              </a:rPr>
              <a:t>Enemy 1</a:t>
            </a:r>
            <a:endParaRPr b="1" sz="1600">
              <a:solidFill>
                <a:schemeClr val="accent1"/>
              </a:solidFill>
              <a:latin typeface="Fira Sans Extra Condensed"/>
              <a:ea typeface="Fira Sans Extra Condensed"/>
              <a:cs typeface="Fira Sans Extra Condensed"/>
              <a:sym typeface="Fira Sans Extra Condensed"/>
            </a:endParaRPr>
          </a:p>
        </p:txBody>
      </p:sp>
      <p:sp>
        <p:nvSpPr>
          <p:cNvPr id="235" name="Google Shape;235;p27"/>
          <p:cNvSpPr txBox="1"/>
          <p:nvPr/>
        </p:nvSpPr>
        <p:spPr>
          <a:xfrm>
            <a:off x="3126858" y="4443204"/>
            <a:ext cx="20583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-3 HP</a:t>
            </a:r>
            <a:endParaRPr sz="1200">
              <a:solidFill>
                <a:srgbClr val="000000"/>
              </a:solidFill>
              <a:latin typeface="Roboto"/>
              <a:ea typeface="Roboto"/>
              <a:cs typeface="Roboto"/>
              <a:sym typeface="Roboto"/>
            </a:endParaRPr>
          </a:p>
        </p:txBody>
      </p:sp>
      <p:sp>
        <p:nvSpPr>
          <p:cNvPr id="236" name="Google Shape;236;p27"/>
          <p:cNvSpPr txBox="1"/>
          <p:nvPr/>
        </p:nvSpPr>
        <p:spPr>
          <a:xfrm>
            <a:off x="3126125" y="4251937"/>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Fira Sans Extra Condensed"/>
                <a:ea typeface="Fira Sans Extra Condensed"/>
                <a:cs typeface="Fira Sans Extra Condensed"/>
                <a:sym typeface="Fira Sans Extra Condensed"/>
              </a:rPr>
              <a:t>Enemy 4</a:t>
            </a:r>
            <a:endParaRPr b="1" sz="1600">
              <a:solidFill>
                <a:schemeClr val="accent4"/>
              </a:solidFill>
              <a:latin typeface="Fira Sans Extra Condensed"/>
              <a:ea typeface="Fira Sans Extra Condensed"/>
              <a:cs typeface="Fira Sans Extra Condensed"/>
              <a:sym typeface="Fira Sans Extra Condensed"/>
            </a:endParaRPr>
          </a:p>
        </p:txBody>
      </p:sp>
      <p:sp>
        <p:nvSpPr>
          <p:cNvPr id="237" name="Google Shape;237;p27"/>
          <p:cNvSpPr txBox="1"/>
          <p:nvPr/>
        </p:nvSpPr>
        <p:spPr>
          <a:xfrm>
            <a:off x="-13650" y="68050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Fira Sans Extra Condensed"/>
                <a:ea typeface="Fira Sans Extra Condensed"/>
                <a:cs typeface="Fira Sans Extra Condensed"/>
                <a:sym typeface="Fira Sans Extra Condensed"/>
              </a:rPr>
              <a:t>Time: 0</a:t>
            </a:r>
            <a:endParaRPr sz="2400">
              <a:solidFill>
                <a:schemeClr val="dk1"/>
              </a:solidFill>
              <a:latin typeface="Fira Sans Extra Condensed"/>
              <a:ea typeface="Fira Sans Extra Condensed"/>
              <a:cs typeface="Fira Sans Extra Condensed"/>
              <a:sym typeface="Fira Sans Extra Condensed"/>
            </a:endParaRPr>
          </a:p>
        </p:txBody>
      </p:sp>
      <p:pic>
        <p:nvPicPr>
          <p:cNvPr id="238" name="Google Shape;238;p27"/>
          <p:cNvPicPr preferRelativeResize="0"/>
          <p:nvPr/>
        </p:nvPicPr>
        <p:blipFill>
          <a:blip r:embed="rId3">
            <a:alphaModFix/>
          </a:blip>
          <a:stretch>
            <a:fillRect/>
          </a:stretch>
        </p:blipFill>
        <p:spPr>
          <a:xfrm>
            <a:off x="6132312" y="1354612"/>
            <a:ext cx="458950" cy="458950"/>
          </a:xfrm>
          <a:prstGeom prst="rect">
            <a:avLst/>
          </a:prstGeom>
          <a:noFill/>
          <a:ln>
            <a:noFill/>
          </a:ln>
        </p:spPr>
      </p:pic>
      <p:pic>
        <p:nvPicPr>
          <p:cNvPr id="239" name="Google Shape;239;p27"/>
          <p:cNvPicPr preferRelativeResize="0"/>
          <p:nvPr/>
        </p:nvPicPr>
        <p:blipFill>
          <a:blip r:embed="rId4">
            <a:alphaModFix/>
          </a:blip>
          <a:stretch>
            <a:fillRect/>
          </a:stretch>
        </p:blipFill>
        <p:spPr>
          <a:xfrm>
            <a:off x="6108700" y="2275199"/>
            <a:ext cx="506176" cy="481500"/>
          </a:xfrm>
          <a:prstGeom prst="rect">
            <a:avLst/>
          </a:prstGeom>
          <a:noFill/>
          <a:ln>
            <a:noFill/>
          </a:ln>
        </p:spPr>
      </p:pic>
      <p:pic>
        <p:nvPicPr>
          <p:cNvPr id="240" name="Google Shape;240;p27"/>
          <p:cNvPicPr preferRelativeResize="0"/>
          <p:nvPr/>
        </p:nvPicPr>
        <p:blipFill>
          <a:blip r:embed="rId5">
            <a:alphaModFix/>
          </a:blip>
          <a:stretch>
            <a:fillRect/>
          </a:stretch>
        </p:blipFill>
        <p:spPr>
          <a:xfrm>
            <a:off x="6084688" y="3158362"/>
            <a:ext cx="554200" cy="579751"/>
          </a:xfrm>
          <a:prstGeom prst="rect">
            <a:avLst/>
          </a:prstGeom>
          <a:noFill/>
          <a:ln>
            <a:noFill/>
          </a:ln>
        </p:spPr>
      </p:pic>
      <p:pic>
        <p:nvPicPr>
          <p:cNvPr id="241" name="Google Shape;241;p27"/>
          <p:cNvPicPr preferRelativeResize="0"/>
          <p:nvPr/>
        </p:nvPicPr>
        <p:blipFill>
          <a:blip r:embed="rId6">
            <a:alphaModFix/>
          </a:blip>
          <a:stretch>
            <a:fillRect/>
          </a:stretch>
        </p:blipFill>
        <p:spPr>
          <a:xfrm>
            <a:off x="6084697" y="4092530"/>
            <a:ext cx="554200" cy="57599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8"/>
          <p:cNvSpPr/>
          <p:nvPr/>
        </p:nvSpPr>
        <p:spPr>
          <a:xfrm>
            <a:off x="742525" y="1833567"/>
            <a:ext cx="4442469" cy="277092"/>
          </a:xfrm>
          <a:custGeom>
            <a:rect b="b" l="l" r="r" t="t"/>
            <a:pathLst>
              <a:path extrusionOk="0" h="4521" w="50411">
                <a:moveTo>
                  <a:pt x="686" y="0"/>
                </a:moveTo>
                <a:cubicBezTo>
                  <a:pt x="308" y="0"/>
                  <a:pt x="1" y="307"/>
                  <a:pt x="1" y="686"/>
                </a:cubicBezTo>
                <a:lnTo>
                  <a:pt x="1" y="3835"/>
                </a:lnTo>
                <a:cubicBezTo>
                  <a:pt x="1" y="4214"/>
                  <a:pt x="308" y="4521"/>
                  <a:pt x="686" y="4521"/>
                </a:cubicBezTo>
                <a:lnTo>
                  <a:pt x="49723" y="4521"/>
                </a:lnTo>
                <a:cubicBezTo>
                  <a:pt x="50101" y="4521"/>
                  <a:pt x="50408" y="4214"/>
                  <a:pt x="50408" y="3835"/>
                </a:cubicBezTo>
                <a:lnTo>
                  <a:pt x="50410" y="3835"/>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991750" y="1875575"/>
            <a:ext cx="1247698" cy="193071"/>
          </a:xfrm>
          <a:custGeom>
            <a:rect b="b" l="l" r="r" t="t"/>
            <a:pathLst>
              <a:path extrusionOk="0" h="3150" w="31302">
                <a:moveTo>
                  <a:pt x="0" y="0"/>
                </a:moveTo>
                <a:lnTo>
                  <a:pt x="0" y="3149"/>
                </a:lnTo>
                <a:lnTo>
                  <a:pt x="31302" y="3149"/>
                </a:lnTo>
                <a:lnTo>
                  <a:pt x="313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5967225" y="4031475"/>
            <a:ext cx="2719800" cy="698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5967225" y="3099183"/>
            <a:ext cx="2719800" cy="698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5967225" y="2166892"/>
            <a:ext cx="2719800" cy="698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5967225" y="1234600"/>
            <a:ext cx="2719800" cy="698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Enemy</a:t>
            </a:r>
            <a:endParaRPr>
              <a:solidFill>
                <a:schemeClr val="dk1"/>
              </a:solidFill>
            </a:endParaRPr>
          </a:p>
        </p:txBody>
      </p:sp>
      <p:sp>
        <p:nvSpPr>
          <p:cNvPr id="253" name="Google Shape;253;p28"/>
          <p:cNvSpPr/>
          <p:nvPr/>
        </p:nvSpPr>
        <p:spPr>
          <a:xfrm>
            <a:off x="707088" y="3042604"/>
            <a:ext cx="4478009" cy="277165"/>
          </a:xfrm>
          <a:custGeom>
            <a:rect b="b" l="l" r="r" t="t"/>
            <a:pathLst>
              <a:path extrusionOk="0" h="4522" w="50411">
                <a:moveTo>
                  <a:pt x="686" y="0"/>
                </a:moveTo>
                <a:cubicBezTo>
                  <a:pt x="308" y="0"/>
                  <a:pt x="1" y="307"/>
                  <a:pt x="1" y="687"/>
                </a:cubicBezTo>
                <a:lnTo>
                  <a:pt x="1" y="3836"/>
                </a:lnTo>
                <a:cubicBezTo>
                  <a:pt x="1" y="4215"/>
                  <a:pt x="308" y="4522"/>
                  <a:pt x="686" y="4522"/>
                </a:cubicBezTo>
                <a:lnTo>
                  <a:pt x="49723" y="4522"/>
                </a:lnTo>
                <a:cubicBezTo>
                  <a:pt x="50101" y="4522"/>
                  <a:pt x="50408" y="4215"/>
                  <a:pt x="50408" y="3836"/>
                </a:cubicBezTo>
                <a:lnTo>
                  <a:pt x="50410" y="3836"/>
                </a:lnTo>
                <a:lnTo>
                  <a:pt x="50410" y="687"/>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457180" y="2904217"/>
            <a:ext cx="554207" cy="554145"/>
          </a:xfrm>
          <a:custGeom>
            <a:rect b="b" l="l" r="r" t="t"/>
            <a:pathLst>
              <a:path extrusionOk="0" h="9041" w="9042">
                <a:moveTo>
                  <a:pt x="4521" y="0"/>
                </a:moveTo>
                <a:cubicBezTo>
                  <a:pt x="2025" y="0"/>
                  <a:pt x="1" y="2024"/>
                  <a:pt x="1" y="4521"/>
                </a:cubicBezTo>
                <a:cubicBezTo>
                  <a:pt x="1" y="7016"/>
                  <a:pt x="2025" y="9040"/>
                  <a:pt x="4521" y="9040"/>
                </a:cubicBezTo>
                <a:cubicBezTo>
                  <a:pt x="7018" y="9040"/>
                  <a:pt x="9042" y="7016"/>
                  <a:pt x="9042" y="4521"/>
                </a:cubicBezTo>
                <a:cubicBezTo>
                  <a:pt x="9042" y="2024"/>
                  <a:pt x="7018" y="0"/>
                  <a:pt x="452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8"/>
          <p:cNvSpPr/>
          <p:nvPr/>
        </p:nvSpPr>
        <p:spPr>
          <a:xfrm>
            <a:off x="504927" y="2951780"/>
            <a:ext cx="458958" cy="458958"/>
          </a:xfrm>
          <a:custGeom>
            <a:rect b="b" l="l" r="r" t="t"/>
            <a:pathLst>
              <a:path extrusionOk="0" h="7488" w="7488">
                <a:moveTo>
                  <a:pt x="3747" y="1"/>
                </a:moveTo>
                <a:cubicBezTo>
                  <a:pt x="3746" y="1"/>
                  <a:pt x="3745" y="1"/>
                  <a:pt x="3743" y="1"/>
                </a:cubicBezTo>
                <a:cubicBezTo>
                  <a:pt x="1675" y="1"/>
                  <a:pt x="0" y="1676"/>
                  <a:pt x="0" y="3745"/>
                </a:cubicBezTo>
                <a:cubicBezTo>
                  <a:pt x="0" y="5813"/>
                  <a:pt x="1675" y="7487"/>
                  <a:pt x="3743" y="7487"/>
                </a:cubicBezTo>
                <a:cubicBezTo>
                  <a:pt x="5812" y="7487"/>
                  <a:pt x="7487" y="5813"/>
                  <a:pt x="7487" y="3745"/>
                </a:cubicBezTo>
                <a:cubicBezTo>
                  <a:pt x="7487" y="1677"/>
                  <a:pt x="5812" y="1"/>
                  <a:pt x="3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8"/>
          <p:cNvSpPr txBox="1"/>
          <p:nvPr/>
        </p:nvSpPr>
        <p:spPr>
          <a:xfrm>
            <a:off x="522700" y="2947450"/>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D</a:t>
            </a:r>
            <a:endParaRPr b="1" sz="2100">
              <a:solidFill>
                <a:schemeClr val="dk1"/>
              </a:solidFill>
              <a:latin typeface="Fira Sans Extra Condensed"/>
              <a:ea typeface="Fira Sans Extra Condensed"/>
              <a:cs typeface="Fira Sans Extra Condensed"/>
              <a:sym typeface="Fira Sans Extra Condensed"/>
            </a:endParaRPr>
          </a:p>
        </p:txBody>
      </p:sp>
      <p:sp>
        <p:nvSpPr>
          <p:cNvPr id="257" name="Google Shape;257;p28"/>
          <p:cNvSpPr/>
          <p:nvPr/>
        </p:nvSpPr>
        <p:spPr>
          <a:xfrm>
            <a:off x="742503" y="1228951"/>
            <a:ext cx="4442469" cy="277165"/>
          </a:xfrm>
          <a:custGeom>
            <a:rect b="b" l="l" r="r" t="t"/>
            <a:pathLst>
              <a:path extrusionOk="0" h="4522" w="50411">
                <a:moveTo>
                  <a:pt x="686" y="0"/>
                </a:moveTo>
                <a:cubicBezTo>
                  <a:pt x="308" y="0"/>
                  <a:pt x="1" y="307"/>
                  <a:pt x="1" y="686"/>
                </a:cubicBezTo>
                <a:lnTo>
                  <a:pt x="1" y="3836"/>
                </a:lnTo>
                <a:cubicBezTo>
                  <a:pt x="1" y="4215"/>
                  <a:pt x="308" y="4522"/>
                  <a:pt x="686" y="4522"/>
                </a:cubicBezTo>
                <a:lnTo>
                  <a:pt x="49723" y="4522"/>
                </a:lnTo>
                <a:cubicBezTo>
                  <a:pt x="50101" y="4522"/>
                  <a:pt x="50408" y="4215"/>
                  <a:pt x="50408" y="3836"/>
                </a:cubicBezTo>
                <a:lnTo>
                  <a:pt x="50410" y="3836"/>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8"/>
          <p:cNvSpPr/>
          <p:nvPr/>
        </p:nvSpPr>
        <p:spPr>
          <a:xfrm>
            <a:off x="991750" y="1271000"/>
            <a:ext cx="2909233" cy="193125"/>
          </a:xfrm>
          <a:custGeom>
            <a:rect b="b" l="l" r="r" t="t"/>
            <a:pathLst>
              <a:path extrusionOk="0" h="3151" w="20345">
                <a:moveTo>
                  <a:pt x="0" y="0"/>
                </a:moveTo>
                <a:lnTo>
                  <a:pt x="0" y="3150"/>
                </a:lnTo>
                <a:lnTo>
                  <a:pt x="20344" y="3150"/>
                </a:lnTo>
                <a:lnTo>
                  <a:pt x="20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457180" y="1090496"/>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p:nvPr/>
        </p:nvSpPr>
        <p:spPr>
          <a:xfrm>
            <a:off x="504927" y="1138058"/>
            <a:ext cx="458958" cy="458958"/>
          </a:xfrm>
          <a:custGeom>
            <a:rect b="b" l="l" r="r" t="t"/>
            <a:pathLst>
              <a:path extrusionOk="0" h="7488" w="7488">
                <a:moveTo>
                  <a:pt x="3745" y="1"/>
                </a:moveTo>
                <a:cubicBezTo>
                  <a:pt x="3745" y="1"/>
                  <a:pt x="3744" y="1"/>
                  <a:pt x="3743" y="1"/>
                </a:cubicBezTo>
                <a:cubicBezTo>
                  <a:pt x="1675" y="1"/>
                  <a:pt x="0" y="1677"/>
                  <a:pt x="0" y="3745"/>
                </a:cubicBezTo>
                <a:cubicBezTo>
                  <a:pt x="0" y="5813"/>
                  <a:pt x="1675" y="7488"/>
                  <a:pt x="3743" y="7488"/>
                </a:cubicBezTo>
                <a:cubicBezTo>
                  <a:pt x="5812" y="7488"/>
                  <a:pt x="7487" y="5813"/>
                  <a:pt x="7487" y="3745"/>
                </a:cubicBezTo>
                <a:cubicBezTo>
                  <a:pt x="7487" y="1677"/>
                  <a:pt x="5811" y="1"/>
                  <a:pt x="3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8"/>
          <p:cNvSpPr txBox="1"/>
          <p:nvPr/>
        </p:nvSpPr>
        <p:spPr>
          <a:xfrm>
            <a:off x="522700" y="1138050"/>
            <a:ext cx="426300" cy="44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A</a:t>
            </a:r>
            <a:endParaRPr b="1" sz="2100">
              <a:solidFill>
                <a:schemeClr val="dk1"/>
              </a:solidFill>
              <a:latin typeface="Fira Sans Extra Condensed"/>
              <a:ea typeface="Fira Sans Extra Condensed"/>
              <a:cs typeface="Fira Sans Extra Condensed"/>
              <a:sym typeface="Fira Sans Extra Condensed"/>
            </a:endParaRPr>
          </a:p>
        </p:txBody>
      </p:sp>
      <p:sp>
        <p:nvSpPr>
          <p:cNvPr id="262" name="Google Shape;262;p28"/>
          <p:cNvSpPr/>
          <p:nvPr/>
        </p:nvSpPr>
        <p:spPr>
          <a:xfrm>
            <a:off x="457180" y="1695069"/>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8"/>
          <p:cNvSpPr/>
          <p:nvPr/>
        </p:nvSpPr>
        <p:spPr>
          <a:xfrm>
            <a:off x="504927" y="1742632"/>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8"/>
                  <a:pt x="5810" y="1"/>
                  <a:pt x="3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8"/>
          <p:cNvSpPr txBox="1"/>
          <p:nvPr/>
        </p:nvSpPr>
        <p:spPr>
          <a:xfrm>
            <a:off x="522700" y="1730575"/>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B</a:t>
            </a:r>
            <a:endParaRPr b="1" sz="2100">
              <a:solidFill>
                <a:schemeClr val="dk1"/>
              </a:solidFill>
              <a:latin typeface="Fira Sans Extra Condensed"/>
              <a:ea typeface="Fira Sans Extra Condensed"/>
              <a:cs typeface="Fira Sans Extra Condensed"/>
              <a:sym typeface="Fira Sans Extra Condensed"/>
            </a:endParaRPr>
          </a:p>
        </p:txBody>
      </p:sp>
      <p:sp>
        <p:nvSpPr>
          <p:cNvPr id="265" name="Google Shape;265;p28"/>
          <p:cNvSpPr/>
          <p:nvPr/>
        </p:nvSpPr>
        <p:spPr>
          <a:xfrm>
            <a:off x="707066" y="2438106"/>
            <a:ext cx="4478009" cy="277053"/>
          </a:xfrm>
          <a:custGeom>
            <a:rect b="b" l="l" r="r" t="t"/>
            <a:pathLst>
              <a:path extrusionOk="0" h="4520" w="50411">
                <a:moveTo>
                  <a:pt x="686" y="0"/>
                </a:moveTo>
                <a:cubicBezTo>
                  <a:pt x="308" y="0"/>
                  <a:pt x="1" y="307"/>
                  <a:pt x="1" y="686"/>
                </a:cubicBezTo>
                <a:lnTo>
                  <a:pt x="1" y="3834"/>
                </a:lnTo>
                <a:cubicBezTo>
                  <a:pt x="1" y="4213"/>
                  <a:pt x="308" y="4520"/>
                  <a:pt x="686" y="4520"/>
                </a:cubicBezTo>
                <a:lnTo>
                  <a:pt x="49723" y="4520"/>
                </a:lnTo>
                <a:cubicBezTo>
                  <a:pt x="50101" y="4520"/>
                  <a:pt x="50408" y="4213"/>
                  <a:pt x="50408" y="3834"/>
                </a:cubicBezTo>
                <a:lnTo>
                  <a:pt x="50410" y="3834"/>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8"/>
          <p:cNvSpPr/>
          <p:nvPr/>
        </p:nvSpPr>
        <p:spPr>
          <a:xfrm>
            <a:off x="457180" y="2299643"/>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a:off x="504927" y="2347206"/>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6"/>
                  <a:pt x="5810" y="1"/>
                  <a:pt x="3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txBox="1"/>
          <p:nvPr/>
        </p:nvSpPr>
        <p:spPr>
          <a:xfrm>
            <a:off x="522700" y="2347175"/>
            <a:ext cx="426300" cy="459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C</a:t>
            </a:r>
            <a:endParaRPr b="1" sz="2100">
              <a:solidFill>
                <a:schemeClr val="dk1"/>
              </a:solidFill>
              <a:latin typeface="Fira Sans Extra Condensed"/>
              <a:ea typeface="Fira Sans Extra Condensed"/>
              <a:cs typeface="Fira Sans Extra Condensed"/>
              <a:sym typeface="Fira Sans Extra Condensed"/>
            </a:endParaRPr>
          </a:p>
        </p:txBody>
      </p:sp>
      <p:sp>
        <p:nvSpPr>
          <p:cNvPr id="269" name="Google Shape;269;p28"/>
          <p:cNvSpPr txBox="1"/>
          <p:nvPr/>
        </p:nvSpPr>
        <p:spPr>
          <a:xfrm>
            <a:off x="7618100" y="326849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3</a:t>
            </a:r>
            <a:endParaRPr b="1" sz="1600">
              <a:solidFill>
                <a:schemeClr val="dk1"/>
              </a:solidFill>
              <a:latin typeface="Fira Sans Extra Condensed"/>
              <a:ea typeface="Fira Sans Extra Condensed"/>
              <a:cs typeface="Fira Sans Extra Condensed"/>
              <a:sym typeface="Fira Sans Extra Condensed"/>
            </a:endParaRPr>
          </a:p>
        </p:txBody>
      </p:sp>
      <p:sp>
        <p:nvSpPr>
          <p:cNvPr id="270" name="Google Shape;270;p28"/>
          <p:cNvSpPr txBox="1"/>
          <p:nvPr/>
        </p:nvSpPr>
        <p:spPr>
          <a:xfrm>
            <a:off x="6882200" y="321884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271" name="Google Shape;271;p28"/>
          <p:cNvSpPr txBox="1"/>
          <p:nvPr/>
        </p:nvSpPr>
        <p:spPr>
          <a:xfrm>
            <a:off x="7618100" y="1403650"/>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1</a:t>
            </a:r>
            <a:endParaRPr b="1" sz="1600">
              <a:solidFill>
                <a:schemeClr val="dk1"/>
              </a:solidFill>
              <a:latin typeface="Fira Sans Extra Condensed"/>
              <a:ea typeface="Fira Sans Extra Condensed"/>
              <a:cs typeface="Fira Sans Extra Condensed"/>
              <a:sym typeface="Fira Sans Extra Condensed"/>
            </a:endParaRPr>
          </a:p>
        </p:txBody>
      </p:sp>
      <p:sp>
        <p:nvSpPr>
          <p:cNvPr id="272" name="Google Shape;272;p28"/>
          <p:cNvSpPr txBox="1"/>
          <p:nvPr/>
        </p:nvSpPr>
        <p:spPr>
          <a:xfrm>
            <a:off x="6760550" y="1357500"/>
            <a:ext cx="9792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7</a:t>
            </a: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273" name="Google Shape;273;p28"/>
          <p:cNvSpPr txBox="1"/>
          <p:nvPr/>
        </p:nvSpPr>
        <p:spPr>
          <a:xfrm>
            <a:off x="7618100" y="233097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2</a:t>
            </a:r>
            <a:endParaRPr b="1" sz="1600">
              <a:solidFill>
                <a:schemeClr val="dk1"/>
              </a:solidFill>
              <a:latin typeface="Fira Sans Extra Condensed"/>
              <a:ea typeface="Fira Sans Extra Condensed"/>
              <a:cs typeface="Fira Sans Extra Condensed"/>
              <a:sym typeface="Fira Sans Extra Condensed"/>
            </a:endParaRPr>
          </a:p>
        </p:txBody>
      </p:sp>
      <p:sp>
        <p:nvSpPr>
          <p:cNvPr id="274" name="Google Shape;274;p28"/>
          <p:cNvSpPr txBox="1"/>
          <p:nvPr/>
        </p:nvSpPr>
        <p:spPr>
          <a:xfrm>
            <a:off x="6882200" y="228132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3</a:t>
            </a: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275" name="Google Shape;275;p28"/>
          <p:cNvSpPr txBox="1"/>
          <p:nvPr/>
        </p:nvSpPr>
        <p:spPr>
          <a:xfrm>
            <a:off x="7618100" y="4205475"/>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4</a:t>
            </a:r>
            <a:endParaRPr b="1" sz="1600">
              <a:solidFill>
                <a:schemeClr val="dk1"/>
              </a:solidFill>
              <a:latin typeface="Fira Sans Extra Condensed"/>
              <a:ea typeface="Fira Sans Extra Condensed"/>
              <a:cs typeface="Fira Sans Extra Condensed"/>
              <a:sym typeface="Fira Sans Extra Condensed"/>
            </a:endParaRPr>
          </a:p>
        </p:txBody>
      </p:sp>
      <p:sp>
        <p:nvSpPr>
          <p:cNvPr id="276" name="Google Shape;276;p28"/>
          <p:cNvSpPr txBox="1"/>
          <p:nvPr/>
        </p:nvSpPr>
        <p:spPr>
          <a:xfrm>
            <a:off x="6882200" y="4155825"/>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277" name="Google Shape;277;p28"/>
          <p:cNvSpPr txBox="1"/>
          <p:nvPr/>
        </p:nvSpPr>
        <p:spPr>
          <a:xfrm>
            <a:off x="3126850" y="3743423"/>
            <a:ext cx="2058300" cy="41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 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Không thể di chuyển 1s</a:t>
            </a:r>
            <a:endParaRPr sz="1200">
              <a:solidFill>
                <a:srgbClr val="000000"/>
              </a:solidFill>
              <a:latin typeface="Roboto"/>
              <a:ea typeface="Roboto"/>
              <a:cs typeface="Roboto"/>
              <a:sym typeface="Roboto"/>
            </a:endParaRPr>
          </a:p>
        </p:txBody>
      </p:sp>
      <p:sp>
        <p:nvSpPr>
          <p:cNvPr id="278" name="Google Shape;278;p28"/>
          <p:cNvSpPr txBox="1"/>
          <p:nvPr/>
        </p:nvSpPr>
        <p:spPr>
          <a:xfrm>
            <a:off x="312685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Fira Sans Extra Condensed"/>
                <a:ea typeface="Fira Sans Extra Condensed"/>
                <a:cs typeface="Fira Sans Extra Condensed"/>
                <a:sym typeface="Fira Sans Extra Condensed"/>
              </a:rPr>
              <a:t>Enemy 3</a:t>
            </a:r>
            <a:endParaRPr b="1" sz="1600">
              <a:solidFill>
                <a:schemeClr val="accent3"/>
              </a:solidFill>
              <a:latin typeface="Fira Sans Extra Condensed"/>
              <a:ea typeface="Fira Sans Extra Condensed"/>
              <a:cs typeface="Fira Sans Extra Condensed"/>
              <a:sym typeface="Fira Sans Extra Condensed"/>
            </a:endParaRPr>
          </a:p>
        </p:txBody>
      </p:sp>
      <p:sp>
        <p:nvSpPr>
          <p:cNvPr id="279" name="Google Shape;279;p28"/>
          <p:cNvSpPr txBox="1"/>
          <p:nvPr/>
        </p:nvSpPr>
        <p:spPr>
          <a:xfrm>
            <a:off x="457200" y="4505025"/>
            <a:ext cx="20583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-50% tốc độ di chuyển 3s</a:t>
            </a:r>
            <a:endParaRPr sz="1200">
              <a:solidFill>
                <a:srgbClr val="000000"/>
              </a:solidFill>
              <a:latin typeface="Roboto"/>
              <a:ea typeface="Roboto"/>
              <a:cs typeface="Roboto"/>
              <a:sym typeface="Roboto"/>
            </a:endParaRPr>
          </a:p>
        </p:txBody>
      </p:sp>
      <p:sp>
        <p:nvSpPr>
          <p:cNvPr id="280" name="Google Shape;280;p28"/>
          <p:cNvSpPr txBox="1"/>
          <p:nvPr/>
        </p:nvSpPr>
        <p:spPr>
          <a:xfrm>
            <a:off x="457175" y="4251961"/>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2"/>
                </a:solidFill>
                <a:latin typeface="Fira Sans Extra Condensed"/>
                <a:ea typeface="Fira Sans Extra Condensed"/>
                <a:cs typeface="Fira Sans Extra Condensed"/>
                <a:sym typeface="Fira Sans Extra Condensed"/>
              </a:rPr>
              <a:t>Enemy 2</a:t>
            </a:r>
            <a:endParaRPr b="1" sz="1600">
              <a:solidFill>
                <a:schemeClr val="accent2"/>
              </a:solidFill>
              <a:latin typeface="Fira Sans Extra Condensed"/>
              <a:ea typeface="Fira Sans Extra Condensed"/>
              <a:cs typeface="Fira Sans Extra Condensed"/>
              <a:sym typeface="Fira Sans Extra Condensed"/>
            </a:endParaRPr>
          </a:p>
        </p:txBody>
      </p:sp>
      <p:sp>
        <p:nvSpPr>
          <p:cNvPr id="281" name="Google Shape;281;p28"/>
          <p:cNvSpPr txBox="1"/>
          <p:nvPr/>
        </p:nvSpPr>
        <p:spPr>
          <a:xfrm>
            <a:off x="457925" y="3743424"/>
            <a:ext cx="2058300" cy="27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-1 HP</a:t>
            </a:r>
            <a:endParaRPr sz="1200">
              <a:solidFill>
                <a:srgbClr val="000000"/>
              </a:solidFill>
              <a:latin typeface="Roboto"/>
              <a:ea typeface="Roboto"/>
              <a:cs typeface="Roboto"/>
              <a:sym typeface="Roboto"/>
            </a:endParaRPr>
          </a:p>
        </p:txBody>
      </p:sp>
      <p:sp>
        <p:nvSpPr>
          <p:cNvPr id="282" name="Google Shape;282;p28"/>
          <p:cNvSpPr txBox="1"/>
          <p:nvPr/>
        </p:nvSpPr>
        <p:spPr>
          <a:xfrm>
            <a:off x="45790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Fira Sans Extra Condensed"/>
                <a:ea typeface="Fira Sans Extra Condensed"/>
                <a:cs typeface="Fira Sans Extra Condensed"/>
                <a:sym typeface="Fira Sans Extra Condensed"/>
              </a:rPr>
              <a:t>Enemy 1</a:t>
            </a:r>
            <a:endParaRPr b="1" sz="1600">
              <a:solidFill>
                <a:schemeClr val="accent1"/>
              </a:solidFill>
              <a:latin typeface="Fira Sans Extra Condensed"/>
              <a:ea typeface="Fira Sans Extra Condensed"/>
              <a:cs typeface="Fira Sans Extra Condensed"/>
              <a:sym typeface="Fira Sans Extra Condensed"/>
            </a:endParaRPr>
          </a:p>
        </p:txBody>
      </p:sp>
      <p:sp>
        <p:nvSpPr>
          <p:cNvPr id="283" name="Google Shape;283;p28"/>
          <p:cNvSpPr txBox="1"/>
          <p:nvPr/>
        </p:nvSpPr>
        <p:spPr>
          <a:xfrm>
            <a:off x="3126858" y="4443204"/>
            <a:ext cx="20583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-3 HP</a:t>
            </a:r>
            <a:endParaRPr sz="1200">
              <a:solidFill>
                <a:srgbClr val="000000"/>
              </a:solidFill>
              <a:latin typeface="Roboto"/>
              <a:ea typeface="Roboto"/>
              <a:cs typeface="Roboto"/>
              <a:sym typeface="Roboto"/>
            </a:endParaRPr>
          </a:p>
        </p:txBody>
      </p:sp>
      <p:sp>
        <p:nvSpPr>
          <p:cNvPr id="284" name="Google Shape;284;p28"/>
          <p:cNvSpPr txBox="1"/>
          <p:nvPr/>
        </p:nvSpPr>
        <p:spPr>
          <a:xfrm>
            <a:off x="3126125" y="4251937"/>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Fira Sans Extra Condensed"/>
                <a:ea typeface="Fira Sans Extra Condensed"/>
                <a:cs typeface="Fira Sans Extra Condensed"/>
                <a:sym typeface="Fira Sans Extra Condensed"/>
              </a:rPr>
              <a:t>Enemy 4</a:t>
            </a:r>
            <a:endParaRPr b="1" sz="1600">
              <a:solidFill>
                <a:schemeClr val="accent4"/>
              </a:solidFill>
              <a:latin typeface="Fira Sans Extra Condensed"/>
              <a:ea typeface="Fira Sans Extra Condensed"/>
              <a:cs typeface="Fira Sans Extra Condensed"/>
              <a:sym typeface="Fira Sans Extra Condensed"/>
            </a:endParaRPr>
          </a:p>
        </p:txBody>
      </p:sp>
      <p:sp>
        <p:nvSpPr>
          <p:cNvPr id="285" name="Google Shape;285;p28"/>
          <p:cNvSpPr txBox="1"/>
          <p:nvPr/>
        </p:nvSpPr>
        <p:spPr>
          <a:xfrm>
            <a:off x="-13650" y="68050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Fira Sans Extra Condensed"/>
                <a:ea typeface="Fira Sans Extra Condensed"/>
                <a:cs typeface="Fira Sans Extra Condensed"/>
                <a:sym typeface="Fira Sans Extra Condensed"/>
              </a:rPr>
              <a:t>Time: 10</a:t>
            </a:r>
            <a:endParaRPr sz="2400">
              <a:solidFill>
                <a:schemeClr val="dk1"/>
              </a:solidFill>
              <a:latin typeface="Fira Sans Extra Condensed"/>
              <a:ea typeface="Fira Sans Extra Condensed"/>
              <a:cs typeface="Fira Sans Extra Condensed"/>
              <a:sym typeface="Fira Sans Extra Condensed"/>
            </a:endParaRPr>
          </a:p>
        </p:txBody>
      </p:sp>
      <p:pic>
        <p:nvPicPr>
          <p:cNvPr id="286" name="Google Shape;286;p28"/>
          <p:cNvPicPr preferRelativeResize="0"/>
          <p:nvPr/>
        </p:nvPicPr>
        <p:blipFill>
          <a:blip r:embed="rId3">
            <a:alphaModFix/>
          </a:blip>
          <a:stretch>
            <a:fillRect/>
          </a:stretch>
        </p:blipFill>
        <p:spPr>
          <a:xfrm>
            <a:off x="6132312" y="1354612"/>
            <a:ext cx="458950" cy="458950"/>
          </a:xfrm>
          <a:prstGeom prst="rect">
            <a:avLst/>
          </a:prstGeom>
          <a:noFill/>
          <a:ln>
            <a:noFill/>
          </a:ln>
        </p:spPr>
      </p:pic>
      <p:pic>
        <p:nvPicPr>
          <p:cNvPr id="287" name="Google Shape;287;p28"/>
          <p:cNvPicPr preferRelativeResize="0"/>
          <p:nvPr/>
        </p:nvPicPr>
        <p:blipFill>
          <a:blip r:embed="rId4">
            <a:alphaModFix/>
          </a:blip>
          <a:stretch>
            <a:fillRect/>
          </a:stretch>
        </p:blipFill>
        <p:spPr>
          <a:xfrm>
            <a:off x="6108700" y="2275199"/>
            <a:ext cx="506176" cy="481500"/>
          </a:xfrm>
          <a:prstGeom prst="rect">
            <a:avLst/>
          </a:prstGeom>
          <a:noFill/>
          <a:ln>
            <a:noFill/>
          </a:ln>
        </p:spPr>
      </p:pic>
      <p:pic>
        <p:nvPicPr>
          <p:cNvPr id="288" name="Google Shape;288;p28"/>
          <p:cNvPicPr preferRelativeResize="0"/>
          <p:nvPr/>
        </p:nvPicPr>
        <p:blipFill>
          <a:blip r:embed="rId5">
            <a:alphaModFix/>
          </a:blip>
          <a:stretch>
            <a:fillRect/>
          </a:stretch>
        </p:blipFill>
        <p:spPr>
          <a:xfrm>
            <a:off x="6084688" y="3158362"/>
            <a:ext cx="554200" cy="579751"/>
          </a:xfrm>
          <a:prstGeom prst="rect">
            <a:avLst/>
          </a:prstGeom>
          <a:noFill/>
          <a:ln>
            <a:noFill/>
          </a:ln>
        </p:spPr>
      </p:pic>
      <p:pic>
        <p:nvPicPr>
          <p:cNvPr id="289" name="Google Shape;289;p28"/>
          <p:cNvPicPr preferRelativeResize="0"/>
          <p:nvPr/>
        </p:nvPicPr>
        <p:blipFill>
          <a:blip r:embed="rId6">
            <a:alphaModFix/>
          </a:blip>
          <a:stretch>
            <a:fillRect/>
          </a:stretch>
        </p:blipFill>
        <p:spPr>
          <a:xfrm>
            <a:off x="6084697" y="4092530"/>
            <a:ext cx="554200" cy="57599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9"/>
          <p:cNvSpPr/>
          <p:nvPr/>
        </p:nvSpPr>
        <p:spPr>
          <a:xfrm>
            <a:off x="707066" y="2438106"/>
            <a:ext cx="4478009" cy="277053"/>
          </a:xfrm>
          <a:custGeom>
            <a:rect b="b" l="l" r="r" t="t"/>
            <a:pathLst>
              <a:path extrusionOk="0" h="4520" w="50411">
                <a:moveTo>
                  <a:pt x="686" y="0"/>
                </a:moveTo>
                <a:cubicBezTo>
                  <a:pt x="308" y="0"/>
                  <a:pt x="1" y="307"/>
                  <a:pt x="1" y="686"/>
                </a:cubicBezTo>
                <a:lnTo>
                  <a:pt x="1" y="3834"/>
                </a:lnTo>
                <a:cubicBezTo>
                  <a:pt x="1" y="4213"/>
                  <a:pt x="308" y="4520"/>
                  <a:pt x="686" y="4520"/>
                </a:cubicBezTo>
                <a:lnTo>
                  <a:pt x="49723" y="4520"/>
                </a:lnTo>
                <a:cubicBezTo>
                  <a:pt x="50101" y="4520"/>
                  <a:pt x="50408" y="4213"/>
                  <a:pt x="50408" y="3834"/>
                </a:cubicBezTo>
                <a:lnTo>
                  <a:pt x="50410" y="3834"/>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9"/>
          <p:cNvSpPr/>
          <p:nvPr/>
        </p:nvSpPr>
        <p:spPr>
          <a:xfrm>
            <a:off x="1011375" y="2480213"/>
            <a:ext cx="845189" cy="193024"/>
          </a:xfrm>
          <a:custGeom>
            <a:rect b="b" l="l" r="r" t="t"/>
            <a:pathLst>
              <a:path extrusionOk="0" h="3150" w="13904">
                <a:moveTo>
                  <a:pt x="0" y="1"/>
                </a:moveTo>
                <a:lnTo>
                  <a:pt x="0" y="3149"/>
                </a:lnTo>
                <a:lnTo>
                  <a:pt x="13904" y="3149"/>
                </a:lnTo>
                <a:lnTo>
                  <a:pt x="13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9"/>
          <p:cNvSpPr/>
          <p:nvPr/>
        </p:nvSpPr>
        <p:spPr>
          <a:xfrm>
            <a:off x="742525" y="1833567"/>
            <a:ext cx="4442469" cy="277092"/>
          </a:xfrm>
          <a:custGeom>
            <a:rect b="b" l="l" r="r" t="t"/>
            <a:pathLst>
              <a:path extrusionOk="0" h="4521" w="50411">
                <a:moveTo>
                  <a:pt x="686" y="0"/>
                </a:moveTo>
                <a:cubicBezTo>
                  <a:pt x="308" y="0"/>
                  <a:pt x="1" y="307"/>
                  <a:pt x="1" y="686"/>
                </a:cubicBezTo>
                <a:lnTo>
                  <a:pt x="1" y="3835"/>
                </a:lnTo>
                <a:cubicBezTo>
                  <a:pt x="1" y="4214"/>
                  <a:pt x="308" y="4521"/>
                  <a:pt x="686" y="4521"/>
                </a:cubicBezTo>
                <a:lnTo>
                  <a:pt x="49723" y="4521"/>
                </a:lnTo>
                <a:cubicBezTo>
                  <a:pt x="50101" y="4521"/>
                  <a:pt x="50408" y="4214"/>
                  <a:pt x="50408" y="3835"/>
                </a:cubicBezTo>
                <a:lnTo>
                  <a:pt x="50410" y="3835"/>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9"/>
          <p:cNvSpPr/>
          <p:nvPr/>
        </p:nvSpPr>
        <p:spPr>
          <a:xfrm>
            <a:off x="991750" y="1875575"/>
            <a:ext cx="1247698" cy="193071"/>
          </a:xfrm>
          <a:custGeom>
            <a:rect b="b" l="l" r="r" t="t"/>
            <a:pathLst>
              <a:path extrusionOk="0" h="3150" w="31302">
                <a:moveTo>
                  <a:pt x="0" y="0"/>
                </a:moveTo>
                <a:lnTo>
                  <a:pt x="0" y="3149"/>
                </a:lnTo>
                <a:lnTo>
                  <a:pt x="31302" y="3149"/>
                </a:lnTo>
                <a:lnTo>
                  <a:pt x="313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9"/>
          <p:cNvSpPr/>
          <p:nvPr/>
        </p:nvSpPr>
        <p:spPr>
          <a:xfrm>
            <a:off x="5967225" y="4031475"/>
            <a:ext cx="2719800" cy="698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9"/>
          <p:cNvSpPr/>
          <p:nvPr/>
        </p:nvSpPr>
        <p:spPr>
          <a:xfrm>
            <a:off x="5967225" y="3099183"/>
            <a:ext cx="2719800" cy="698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p:nvPr/>
        </p:nvSpPr>
        <p:spPr>
          <a:xfrm>
            <a:off x="5967225" y="2166892"/>
            <a:ext cx="2719800" cy="698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9"/>
          <p:cNvSpPr/>
          <p:nvPr/>
        </p:nvSpPr>
        <p:spPr>
          <a:xfrm>
            <a:off x="5967225" y="1234600"/>
            <a:ext cx="2719800" cy="698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Enemy</a:t>
            </a:r>
            <a:endParaRPr>
              <a:solidFill>
                <a:schemeClr val="dk1"/>
              </a:solidFill>
            </a:endParaRPr>
          </a:p>
        </p:txBody>
      </p:sp>
      <p:sp>
        <p:nvSpPr>
          <p:cNvPr id="303" name="Google Shape;303;p29"/>
          <p:cNvSpPr/>
          <p:nvPr/>
        </p:nvSpPr>
        <p:spPr>
          <a:xfrm>
            <a:off x="707088" y="3042604"/>
            <a:ext cx="4478009" cy="277165"/>
          </a:xfrm>
          <a:custGeom>
            <a:rect b="b" l="l" r="r" t="t"/>
            <a:pathLst>
              <a:path extrusionOk="0" h="4522" w="50411">
                <a:moveTo>
                  <a:pt x="686" y="0"/>
                </a:moveTo>
                <a:cubicBezTo>
                  <a:pt x="308" y="0"/>
                  <a:pt x="1" y="307"/>
                  <a:pt x="1" y="687"/>
                </a:cubicBezTo>
                <a:lnTo>
                  <a:pt x="1" y="3836"/>
                </a:lnTo>
                <a:cubicBezTo>
                  <a:pt x="1" y="4215"/>
                  <a:pt x="308" y="4522"/>
                  <a:pt x="686" y="4522"/>
                </a:cubicBezTo>
                <a:lnTo>
                  <a:pt x="49723" y="4522"/>
                </a:lnTo>
                <a:cubicBezTo>
                  <a:pt x="50101" y="4522"/>
                  <a:pt x="50408" y="4215"/>
                  <a:pt x="50408" y="3836"/>
                </a:cubicBezTo>
                <a:lnTo>
                  <a:pt x="50410" y="3836"/>
                </a:lnTo>
                <a:lnTo>
                  <a:pt x="50410" y="687"/>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9"/>
          <p:cNvSpPr/>
          <p:nvPr/>
        </p:nvSpPr>
        <p:spPr>
          <a:xfrm>
            <a:off x="457180" y="2904217"/>
            <a:ext cx="554207" cy="554145"/>
          </a:xfrm>
          <a:custGeom>
            <a:rect b="b" l="l" r="r" t="t"/>
            <a:pathLst>
              <a:path extrusionOk="0" h="9041" w="9042">
                <a:moveTo>
                  <a:pt x="4521" y="0"/>
                </a:moveTo>
                <a:cubicBezTo>
                  <a:pt x="2025" y="0"/>
                  <a:pt x="1" y="2024"/>
                  <a:pt x="1" y="4521"/>
                </a:cubicBezTo>
                <a:cubicBezTo>
                  <a:pt x="1" y="7016"/>
                  <a:pt x="2025" y="9040"/>
                  <a:pt x="4521" y="9040"/>
                </a:cubicBezTo>
                <a:cubicBezTo>
                  <a:pt x="7018" y="9040"/>
                  <a:pt x="9042" y="7016"/>
                  <a:pt x="9042" y="4521"/>
                </a:cubicBezTo>
                <a:cubicBezTo>
                  <a:pt x="9042" y="2024"/>
                  <a:pt x="7018" y="0"/>
                  <a:pt x="452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504927" y="2951780"/>
            <a:ext cx="458958" cy="458958"/>
          </a:xfrm>
          <a:custGeom>
            <a:rect b="b" l="l" r="r" t="t"/>
            <a:pathLst>
              <a:path extrusionOk="0" h="7488" w="7488">
                <a:moveTo>
                  <a:pt x="3747" y="1"/>
                </a:moveTo>
                <a:cubicBezTo>
                  <a:pt x="3746" y="1"/>
                  <a:pt x="3745" y="1"/>
                  <a:pt x="3743" y="1"/>
                </a:cubicBezTo>
                <a:cubicBezTo>
                  <a:pt x="1675" y="1"/>
                  <a:pt x="0" y="1676"/>
                  <a:pt x="0" y="3745"/>
                </a:cubicBezTo>
                <a:cubicBezTo>
                  <a:pt x="0" y="5813"/>
                  <a:pt x="1675" y="7487"/>
                  <a:pt x="3743" y="7487"/>
                </a:cubicBezTo>
                <a:cubicBezTo>
                  <a:pt x="5812" y="7487"/>
                  <a:pt x="7487" y="5813"/>
                  <a:pt x="7487" y="3745"/>
                </a:cubicBezTo>
                <a:cubicBezTo>
                  <a:pt x="7487" y="1677"/>
                  <a:pt x="5812" y="1"/>
                  <a:pt x="3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txBox="1"/>
          <p:nvPr/>
        </p:nvSpPr>
        <p:spPr>
          <a:xfrm>
            <a:off x="522700" y="2947450"/>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D</a:t>
            </a:r>
            <a:endParaRPr b="1" sz="2100">
              <a:solidFill>
                <a:schemeClr val="dk1"/>
              </a:solidFill>
              <a:latin typeface="Fira Sans Extra Condensed"/>
              <a:ea typeface="Fira Sans Extra Condensed"/>
              <a:cs typeface="Fira Sans Extra Condensed"/>
              <a:sym typeface="Fira Sans Extra Condensed"/>
            </a:endParaRPr>
          </a:p>
        </p:txBody>
      </p:sp>
      <p:sp>
        <p:nvSpPr>
          <p:cNvPr id="307" name="Google Shape;307;p29"/>
          <p:cNvSpPr/>
          <p:nvPr/>
        </p:nvSpPr>
        <p:spPr>
          <a:xfrm>
            <a:off x="742503" y="1228951"/>
            <a:ext cx="4442469" cy="277165"/>
          </a:xfrm>
          <a:custGeom>
            <a:rect b="b" l="l" r="r" t="t"/>
            <a:pathLst>
              <a:path extrusionOk="0" h="4522" w="50411">
                <a:moveTo>
                  <a:pt x="686" y="0"/>
                </a:moveTo>
                <a:cubicBezTo>
                  <a:pt x="308" y="0"/>
                  <a:pt x="1" y="307"/>
                  <a:pt x="1" y="686"/>
                </a:cubicBezTo>
                <a:lnTo>
                  <a:pt x="1" y="3836"/>
                </a:lnTo>
                <a:cubicBezTo>
                  <a:pt x="1" y="4215"/>
                  <a:pt x="308" y="4522"/>
                  <a:pt x="686" y="4522"/>
                </a:cubicBezTo>
                <a:lnTo>
                  <a:pt x="49723" y="4522"/>
                </a:lnTo>
                <a:cubicBezTo>
                  <a:pt x="50101" y="4522"/>
                  <a:pt x="50408" y="4215"/>
                  <a:pt x="50408" y="3836"/>
                </a:cubicBezTo>
                <a:lnTo>
                  <a:pt x="50410" y="3836"/>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a:off x="991750" y="1271000"/>
            <a:ext cx="2092890" cy="193125"/>
          </a:xfrm>
          <a:custGeom>
            <a:rect b="b" l="l" r="r" t="t"/>
            <a:pathLst>
              <a:path extrusionOk="0" h="3151" w="20345">
                <a:moveTo>
                  <a:pt x="0" y="0"/>
                </a:moveTo>
                <a:lnTo>
                  <a:pt x="0" y="3150"/>
                </a:lnTo>
                <a:lnTo>
                  <a:pt x="20344" y="3150"/>
                </a:lnTo>
                <a:lnTo>
                  <a:pt x="20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457180" y="1090496"/>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a:off x="504927" y="1138058"/>
            <a:ext cx="458958" cy="458958"/>
          </a:xfrm>
          <a:custGeom>
            <a:rect b="b" l="l" r="r" t="t"/>
            <a:pathLst>
              <a:path extrusionOk="0" h="7488" w="7488">
                <a:moveTo>
                  <a:pt x="3745" y="1"/>
                </a:moveTo>
                <a:cubicBezTo>
                  <a:pt x="3745" y="1"/>
                  <a:pt x="3744" y="1"/>
                  <a:pt x="3743" y="1"/>
                </a:cubicBezTo>
                <a:cubicBezTo>
                  <a:pt x="1675" y="1"/>
                  <a:pt x="0" y="1677"/>
                  <a:pt x="0" y="3745"/>
                </a:cubicBezTo>
                <a:cubicBezTo>
                  <a:pt x="0" y="5813"/>
                  <a:pt x="1675" y="7488"/>
                  <a:pt x="3743" y="7488"/>
                </a:cubicBezTo>
                <a:cubicBezTo>
                  <a:pt x="5812" y="7488"/>
                  <a:pt x="7487" y="5813"/>
                  <a:pt x="7487" y="3745"/>
                </a:cubicBezTo>
                <a:cubicBezTo>
                  <a:pt x="7487" y="1677"/>
                  <a:pt x="5811" y="1"/>
                  <a:pt x="3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txBox="1"/>
          <p:nvPr/>
        </p:nvSpPr>
        <p:spPr>
          <a:xfrm>
            <a:off x="522700" y="1138050"/>
            <a:ext cx="426300" cy="44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A</a:t>
            </a:r>
            <a:endParaRPr b="1" sz="2100">
              <a:solidFill>
                <a:schemeClr val="dk1"/>
              </a:solidFill>
              <a:latin typeface="Fira Sans Extra Condensed"/>
              <a:ea typeface="Fira Sans Extra Condensed"/>
              <a:cs typeface="Fira Sans Extra Condensed"/>
              <a:sym typeface="Fira Sans Extra Condensed"/>
            </a:endParaRPr>
          </a:p>
        </p:txBody>
      </p:sp>
      <p:sp>
        <p:nvSpPr>
          <p:cNvPr id="312" name="Google Shape;312;p29"/>
          <p:cNvSpPr/>
          <p:nvPr/>
        </p:nvSpPr>
        <p:spPr>
          <a:xfrm>
            <a:off x="457180" y="1695069"/>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a:off x="504927" y="1742632"/>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8"/>
                  <a:pt x="5810" y="1"/>
                  <a:pt x="3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9"/>
          <p:cNvSpPr txBox="1"/>
          <p:nvPr/>
        </p:nvSpPr>
        <p:spPr>
          <a:xfrm>
            <a:off x="522700" y="1730575"/>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B</a:t>
            </a:r>
            <a:endParaRPr b="1" sz="2100">
              <a:solidFill>
                <a:schemeClr val="dk1"/>
              </a:solidFill>
              <a:latin typeface="Fira Sans Extra Condensed"/>
              <a:ea typeface="Fira Sans Extra Condensed"/>
              <a:cs typeface="Fira Sans Extra Condensed"/>
              <a:sym typeface="Fira Sans Extra Condensed"/>
            </a:endParaRPr>
          </a:p>
        </p:txBody>
      </p:sp>
      <p:sp>
        <p:nvSpPr>
          <p:cNvPr id="315" name="Google Shape;315;p29"/>
          <p:cNvSpPr/>
          <p:nvPr/>
        </p:nvSpPr>
        <p:spPr>
          <a:xfrm>
            <a:off x="457180" y="2299643"/>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9"/>
          <p:cNvSpPr/>
          <p:nvPr/>
        </p:nvSpPr>
        <p:spPr>
          <a:xfrm>
            <a:off x="504927" y="2347206"/>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6"/>
                  <a:pt x="5810" y="1"/>
                  <a:pt x="3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9"/>
          <p:cNvSpPr txBox="1"/>
          <p:nvPr/>
        </p:nvSpPr>
        <p:spPr>
          <a:xfrm>
            <a:off x="522700" y="2347175"/>
            <a:ext cx="426300" cy="459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C</a:t>
            </a:r>
            <a:endParaRPr b="1" sz="2100">
              <a:solidFill>
                <a:schemeClr val="dk1"/>
              </a:solidFill>
              <a:latin typeface="Fira Sans Extra Condensed"/>
              <a:ea typeface="Fira Sans Extra Condensed"/>
              <a:cs typeface="Fira Sans Extra Condensed"/>
              <a:sym typeface="Fira Sans Extra Condensed"/>
            </a:endParaRPr>
          </a:p>
        </p:txBody>
      </p:sp>
      <p:sp>
        <p:nvSpPr>
          <p:cNvPr id="318" name="Google Shape;318;p29"/>
          <p:cNvSpPr txBox="1"/>
          <p:nvPr/>
        </p:nvSpPr>
        <p:spPr>
          <a:xfrm>
            <a:off x="7618100" y="326849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3</a:t>
            </a:r>
            <a:endParaRPr b="1" sz="1600">
              <a:solidFill>
                <a:schemeClr val="dk1"/>
              </a:solidFill>
              <a:latin typeface="Fira Sans Extra Condensed"/>
              <a:ea typeface="Fira Sans Extra Condensed"/>
              <a:cs typeface="Fira Sans Extra Condensed"/>
              <a:sym typeface="Fira Sans Extra Condensed"/>
            </a:endParaRPr>
          </a:p>
        </p:txBody>
      </p:sp>
      <p:sp>
        <p:nvSpPr>
          <p:cNvPr id="319" name="Google Shape;319;p29"/>
          <p:cNvSpPr txBox="1"/>
          <p:nvPr/>
        </p:nvSpPr>
        <p:spPr>
          <a:xfrm>
            <a:off x="6882200" y="321884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a:t>
            </a: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320" name="Google Shape;320;p29"/>
          <p:cNvSpPr txBox="1"/>
          <p:nvPr/>
        </p:nvSpPr>
        <p:spPr>
          <a:xfrm>
            <a:off x="7618100" y="1403650"/>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1</a:t>
            </a:r>
            <a:endParaRPr b="1" sz="1600">
              <a:solidFill>
                <a:schemeClr val="dk1"/>
              </a:solidFill>
              <a:latin typeface="Fira Sans Extra Condensed"/>
              <a:ea typeface="Fira Sans Extra Condensed"/>
              <a:cs typeface="Fira Sans Extra Condensed"/>
              <a:sym typeface="Fira Sans Extra Condensed"/>
            </a:endParaRPr>
          </a:p>
        </p:txBody>
      </p:sp>
      <p:sp>
        <p:nvSpPr>
          <p:cNvPr id="321" name="Google Shape;321;p29"/>
          <p:cNvSpPr txBox="1"/>
          <p:nvPr/>
        </p:nvSpPr>
        <p:spPr>
          <a:xfrm>
            <a:off x="6760550" y="1357500"/>
            <a:ext cx="9792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5</a:t>
            </a: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322" name="Google Shape;322;p29"/>
          <p:cNvSpPr txBox="1"/>
          <p:nvPr/>
        </p:nvSpPr>
        <p:spPr>
          <a:xfrm>
            <a:off x="7618100" y="233097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2</a:t>
            </a:r>
            <a:endParaRPr b="1" sz="1600">
              <a:solidFill>
                <a:schemeClr val="dk1"/>
              </a:solidFill>
              <a:latin typeface="Fira Sans Extra Condensed"/>
              <a:ea typeface="Fira Sans Extra Condensed"/>
              <a:cs typeface="Fira Sans Extra Condensed"/>
              <a:sym typeface="Fira Sans Extra Condensed"/>
            </a:endParaRPr>
          </a:p>
        </p:txBody>
      </p:sp>
      <p:sp>
        <p:nvSpPr>
          <p:cNvPr id="323" name="Google Shape;323;p29"/>
          <p:cNvSpPr txBox="1"/>
          <p:nvPr/>
        </p:nvSpPr>
        <p:spPr>
          <a:xfrm>
            <a:off x="6882200" y="228132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30%</a:t>
            </a:r>
            <a:endParaRPr b="1" sz="2100">
              <a:solidFill>
                <a:schemeClr val="dk1"/>
              </a:solidFill>
              <a:latin typeface="Fira Sans Extra Condensed"/>
              <a:ea typeface="Fira Sans Extra Condensed"/>
              <a:cs typeface="Fira Sans Extra Condensed"/>
              <a:sym typeface="Fira Sans Extra Condensed"/>
            </a:endParaRPr>
          </a:p>
        </p:txBody>
      </p:sp>
      <p:sp>
        <p:nvSpPr>
          <p:cNvPr id="324" name="Google Shape;324;p29"/>
          <p:cNvSpPr txBox="1"/>
          <p:nvPr/>
        </p:nvSpPr>
        <p:spPr>
          <a:xfrm>
            <a:off x="7618100" y="4205475"/>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4</a:t>
            </a:r>
            <a:endParaRPr b="1" sz="1600">
              <a:solidFill>
                <a:schemeClr val="dk1"/>
              </a:solidFill>
              <a:latin typeface="Fira Sans Extra Condensed"/>
              <a:ea typeface="Fira Sans Extra Condensed"/>
              <a:cs typeface="Fira Sans Extra Condensed"/>
              <a:sym typeface="Fira Sans Extra Condensed"/>
            </a:endParaRPr>
          </a:p>
        </p:txBody>
      </p:sp>
      <p:sp>
        <p:nvSpPr>
          <p:cNvPr id="325" name="Google Shape;325;p29"/>
          <p:cNvSpPr txBox="1"/>
          <p:nvPr/>
        </p:nvSpPr>
        <p:spPr>
          <a:xfrm>
            <a:off x="6882200" y="4155825"/>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326" name="Google Shape;326;p29"/>
          <p:cNvSpPr txBox="1"/>
          <p:nvPr/>
        </p:nvSpPr>
        <p:spPr>
          <a:xfrm>
            <a:off x="3126850" y="3743423"/>
            <a:ext cx="2058300" cy="41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 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Không thể di chuyển 1s</a:t>
            </a:r>
            <a:endParaRPr sz="1200">
              <a:solidFill>
                <a:srgbClr val="000000"/>
              </a:solidFill>
              <a:latin typeface="Roboto"/>
              <a:ea typeface="Roboto"/>
              <a:cs typeface="Roboto"/>
              <a:sym typeface="Roboto"/>
            </a:endParaRPr>
          </a:p>
        </p:txBody>
      </p:sp>
      <p:sp>
        <p:nvSpPr>
          <p:cNvPr id="327" name="Google Shape;327;p29"/>
          <p:cNvSpPr txBox="1"/>
          <p:nvPr/>
        </p:nvSpPr>
        <p:spPr>
          <a:xfrm>
            <a:off x="312685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Fira Sans Extra Condensed"/>
                <a:ea typeface="Fira Sans Extra Condensed"/>
                <a:cs typeface="Fira Sans Extra Condensed"/>
                <a:sym typeface="Fira Sans Extra Condensed"/>
              </a:rPr>
              <a:t>Enemy 3</a:t>
            </a:r>
            <a:endParaRPr b="1" sz="1600">
              <a:solidFill>
                <a:schemeClr val="accent3"/>
              </a:solidFill>
              <a:latin typeface="Fira Sans Extra Condensed"/>
              <a:ea typeface="Fira Sans Extra Condensed"/>
              <a:cs typeface="Fira Sans Extra Condensed"/>
              <a:sym typeface="Fira Sans Extra Condensed"/>
            </a:endParaRPr>
          </a:p>
        </p:txBody>
      </p:sp>
      <p:sp>
        <p:nvSpPr>
          <p:cNvPr id="328" name="Google Shape;328;p29"/>
          <p:cNvSpPr txBox="1"/>
          <p:nvPr/>
        </p:nvSpPr>
        <p:spPr>
          <a:xfrm>
            <a:off x="457200" y="4505025"/>
            <a:ext cx="20583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-50% tốc độ di chuyển 3s</a:t>
            </a:r>
            <a:endParaRPr sz="1200">
              <a:solidFill>
                <a:srgbClr val="000000"/>
              </a:solidFill>
              <a:latin typeface="Roboto"/>
              <a:ea typeface="Roboto"/>
              <a:cs typeface="Roboto"/>
              <a:sym typeface="Roboto"/>
            </a:endParaRPr>
          </a:p>
        </p:txBody>
      </p:sp>
      <p:sp>
        <p:nvSpPr>
          <p:cNvPr id="329" name="Google Shape;329;p29"/>
          <p:cNvSpPr txBox="1"/>
          <p:nvPr/>
        </p:nvSpPr>
        <p:spPr>
          <a:xfrm>
            <a:off x="457175" y="4251961"/>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2"/>
                </a:solidFill>
                <a:latin typeface="Fira Sans Extra Condensed"/>
                <a:ea typeface="Fira Sans Extra Condensed"/>
                <a:cs typeface="Fira Sans Extra Condensed"/>
                <a:sym typeface="Fira Sans Extra Condensed"/>
              </a:rPr>
              <a:t>Enemy 2</a:t>
            </a:r>
            <a:endParaRPr b="1" sz="1600">
              <a:solidFill>
                <a:schemeClr val="accent2"/>
              </a:solidFill>
              <a:latin typeface="Fira Sans Extra Condensed"/>
              <a:ea typeface="Fira Sans Extra Condensed"/>
              <a:cs typeface="Fira Sans Extra Condensed"/>
              <a:sym typeface="Fira Sans Extra Condensed"/>
            </a:endParaRPr>
          </a:p>
        </p:txBody>
      </p:sp>
      <p:sp>
        <p:nvSpPr>
          <p:cNvPr id="330" name="Google Shape;330;p29"/>
          <p:cNvSpPr txBox="1"/>
          <p:nvPr/>
        </p:nvSpPr>
        <p:spPr>
          <a:xfrm>
            <a:off x="457925" y="3743424"/>
            <a:ext cx="2058300" cy="27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-1 HP</a:t>
            </a:r>
            <a:endParaRPr sz="1200">
              <a:solidFill>
                <a:srgbClr val="000000"/>
              </a:solidFill>
              <a:latin typeface="Roboto"/>
              <a:ea typeface="Roboto"/>
              <a:cs typeface="Roboto"/>
              <a:sym typeface="Roboto"/>
            </a:endParaRPr>
          </a:p>
        </p:txBody>
      </p:sp>
      <p:sp>
        <p:nvSpPr>
          <p:cNvPr id="331" name="Google Shape;331;p29"/>
          <p:cNvSpPr txBox="1"/>
          <p:nvPr/>
        </p:nvSpPr>
        <p:spPr>
          <a:xfrm>
            <a:off x="45790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Fira Sans Extra Condensed"/>
                <a:ea typeface="Fira Sans Extra Condensed"/>
                <a:cs typeface="Fira Sans Extra Condensed"/>
                <a:sym typeface="Fira Sans Extra Condensed"/>
              </a:rPr>
              <a:t>Enemy 1</a:t>
            </a:r>
            <a:endParaRPr b="1" sz="1600">
              <a:solidFill>
                <a:schemeClr val="accent1"/>
              </a:solidFill>
              <a:latin typeface="Fira Sans Extra Condensed"/>
              <a:ea typeface="Fira Sans Extra Condensed"/>
              <a:cs typeface="Fira Sans Extra Condensed"/>
              <a:sym typeface="Fira Sans Extra Condensed"/>
            </a:endParaRPr>
          </a:p>
        </p:txBody>
      </p:sp>
      <p:sp>
        <p:nvSpPr>
          <p:cNvPr id="332" name="Google Shape;332;p29"/>
          <p:cNvSpPr txBox="1"/>
          <p:nvPr/>
        </p:nvSpPr>
        <p:spPr>
          <a:xfrm>
            <a:off x="3126858" y="4443204"/>
            <a:ext cx="20583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-3 HP</a:t>
            </a:r>
            <a:endParaRPr sz="1200">
              <a:solidFill>
                <a:srgbClr val="000000"/>
              </a:solidFill>
              <a:latin typeface="Roboto"/>
              <a:ea typeface="Roboto"/>
              <a:cs typeface="Roboto"/>
              <a:sym typeface="Roboto"/>
            </a:endParaRPr>
          </a:p>
        </p:txBody>
      </p:sp>
      <p:sp>
        <p:nvSpPr>
          <p:cNvPr id="333" name="Google Shape;333;p29"/>
          <p:cNvSpPr txBox="1"/>
          <p:nvPr/>
        </p:nvSpPr>
        <p:spPr>
          <a:xfrm>
            <a:off x="3126125" y="4251937"/>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Fira Sans Extra Condensed"/>
                <a:ea typeface="Fira Sans Extra Condensed"/>
                <a:cs typeface="Fira Sans Extra Condensed"/>
                <a:sym typeface="Fira Sans Extra Condensed"/>
              </a:rPr>
              <a:t>Enemy 4</a:t>
            </a:r>
            <a:endParaRPr b="1" sz="1600">
              <a:solidFill>
                <a:schemeClr val="accent4"/>
              </a:solidFill>
              <a:latin typeface="Fira Sans Extra Condensed"/>
              <a:ea typeface="Fira Sans Extra Condensed"/>
              <a:cs typeface="Fira Sans Extra Condensed"/>
              <a:sym typeface="Fira Sans Extra Condensed"/>
            </a:endParaRPr>
          </a:p>
        </p:txBody>
      </p:sp>
      <p:sp>
        <p:nvSpPr>
          <p:cNvPr id="334" name="Google Shape;334;p29"/>
          <p:cNvSpPr txBox="1"/>
          <p:nvPr/>
        </p:nvSpPr>
        <p:spPr>
          <a:xfrm>
            <a:off x="-13650" y="68050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Fira Sans Extra Condensed"/>
                <a:ea typeface="Fira Sans Extra Condensed"/>
                <a:cs typeface="Fira Sans Extra Condensed"/>
                <a:sym typeface="Fira Sans Extra Condensed"/>
              </a:rPr>
              <a:t>Time: 20</a:t>
            </a:r>
            <a:endParaRPr sz="2400">
              <a:solidFill>
                <a:schemeClr val="dk1"/>
              </a:solidFill>
              <a:latin typeface="Fira Sans Extra Condensed"/>
              <a:ea typeface="Fira Sans Extra Condensed"/>
              <a:cs typeface="Fira Sans Extra Condensed"/>
              <a:sym typeface="Fira Sans Extra Condensed"/>
            </a:endParaRPr>
          </a:p>
        </p:txBody>
      </p:sp>
      <p:pic>
        <p:nvPicPr>
          <p:cNvPr id="335" name="Google Shape;335;p29"/>
          <p:cNvPicPr preferRelativeResize="0"/>
          <p:nvPr/>
        </p:nvPicPr>
        <p:blipFill>
          <a:blip r:embed="rId3">
            <a:alphaModFix/>
          </a:blip>
          <a:stretch>
            <a:fillRect/>
          </a:stretch>
        </p:blipFill>
        <p:spPr>
          <a:xfrm>
            <a:off x="6132312" y="1354612"/>
            <a:ext cx="458950" cy="458950"/>
          </a:xfrm>
          <a:prstGeom prst="rect">
            <a:avLst/>
          </a:prstGeom>
          <a:noFill/>
          <a:ln>
            <a:noFill/>
          </a:ln>
        </p:spPr>
      </p:pic>
      <p:pic>
        <p:nvPicPr>
          <p:cNvPr id="336" name="Google Shape;336;p29"/>
          <p:cNvPicPr preferRelativeResize="0"/>
          <p:nvPr/>
        </p:nvPicPr>
        <p:blipFill>
          <a:blip r:embed="rId4">
            <a:alphaModFix/>
          </a:blip>
          <a:stretch>
            <a:fillRect/>
          </a:stretch>
        </p:blipFill>
        <p:spPr>
          <a:xfrm>
            <a:off x="6108700" y="2275199"/>
            <a:ext cx="506176" cy="481500"/>
          </a:xfrm>
          <a:prstGeom prst="rect">
            <a:avLst/>
          </a:prstGeom>
          <a:noFill/>
          <a:ln>
            <a:noFill/>
          </a:ln>
        </p:spPr>
      </p:pic>
      <p:pic>
        <p:nvPicPr>
          <p:cNvPr id="337" name="Google Shape;337;p29"/>
          <p:cNvPicPr preferRelativeResize="0"/>
          <p:nvPr/>
        </p:nvPicPr>
        <p:blipFill>
          <a:blip r:embed="rId5">
            <a:alphaModFix/>
          </a:blip>
          <a:stretch>
            <a:fillRect/>
          </a:stretch>
        </p:blipFill>
        <p:spPr>
          <a:xfrm>
            <a:off x="6084688" y="3158362"/>
            <a:ext cx="554200" cy="579751"/>
          </a:xfrm>
          <a:prstGeom prst="rect">
            <a:avLst/>
          </a:prstGeom>
          <a:noFill/>
          <a:ln>
            <a:noFill/>
          </a:ln>
        </p:spPr>
      </p:pic>
      <p:pic>
        <p:nvPicPr>
          <p:cNvPr id="338" name="Google Shape;338;p29"/>
          <p:cNvPicPr preferRelativeResize="0"/>
          <p:nvPr/>
        </p:nvPicPr>
        <p:blipFill>
          <a:blip r:embed="rId6">
            <a:alphaModFix/>
          </a:blip>
          <a:stretch>
            <a:fillRect/>
          </a:stretch>
        </p:blipFill>
        <p:spPr>
          <a:xfrm>
            <a:off x="6084697" y="4092530"/>
            <a:ext cx="554200" cy="5759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0"/>
          <p:cNvSpPr/>
          <p:nvPr/>
        </p:nvSpPr>
        <p:spPr>
          <a:xfrm>
            <a:off x="5967225" y="4031475"/>
            <a:ext cx="2719800" cy="698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5967225" y="3099183"/>
            <a:ext cx="2719800" cy="698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5967225" y="2166892"/>
            <a:ext cx="2719800" cy="698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a:off x="5967225" y="1234600"/>
            <a:ext cx="2719800" cy="698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Enemy</a:t>
            </a:r>
            <a:endParaRPr>
              <a:solidFill>
                <a:schemeClr val="dk1"/>
              </a:solidFill>
            </a:endParaRPr>
          </a:p>
        </p:txBody>
      </p:sp>
      <p:sp>
        <p:nvSpPr>
          <p:cNvPr id="348" name="Google Shape;348;p30"/>
          <p:cNvSpPr/>
          <p:nvPr/>
        </p:nvSpPr>
        <p:spPr>
          <a:xfrm>
            <a:off x="707088" y="3042604"/>
            <a:ext cx="4478009" cy="277165"/>
          </a:xfrm>
          <a:custGeom>
            <a:rect b="b" l="l" r="r" t="t"/>
            <a:pathLst>
              <a:path extrusionOk="0" h="4522" w="50411">
                <a:moveTo>
                  <a:pt x="686" y="0"/>
                </a:moveTo>
                <a:cubicBezTo>
                  <a:pt x="308" y="0"/>
                  <a:pt x="1" y="307"/>
                  <a:pt x="1" y="687"/>
                </a:cubicBezTo>
                <a:lnTo>
                  <a:pt x="1" y="3836"/>
                </a:lnTo>
                <a:cubicBezTo>
                  <a:pt x="1" y="4215"/>
                  <a:pt x="308" y="4522"/>
                  <a:pt x="686" y="4522"/>
                </a:cubicBezTo>
                <a:lnTo>
                  <a:pt x="49723" y="4522"/>
                </a:lnTo>
                <a:cubicBezTo>
                  <a:pt x="50101" y="4522"/>
                  <a:pt x="50408" y="4215"/>
                  <a:pt x="50408" y="3836"/>
                </a:cubicBezTo>
                <a:lnTo>
                  <a:pt x="50410" y="3836"/>
                </a:lnTo>
                <a:lnTo>
                  <a:pt x="50410" y="687"/>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457180" y="2904217"/>
            <a:ext cx="554207" cy="554145"/>
          </a:xfrm>
          <a:custGeom>
            <a:rect b="b" l="l" r="r" t="t"/>
            <a:pathLst>
              <a:path extrusionOk="0" h="9041" w="9042">
                <a:moveTo>
                  <a:pt x="4521" y="0"/>
                </a:moveTo>
                <a:cubicBezTo>
                  <a:pt x="2025" y="0"/>
                  <a:pt x="1" y="2024"/>
                  <a:pt x="1" y="4521"/>
                </a:cubicBezTo>
                <a:cubicBezTo>
                  <a:pt x="1" y="7016"/>
                  <a:pt x="2025" y="9040"/>
                  <a:pt x="4521" y="9040"/>
                </a:cubicBezTo>
                <a:cubicBezTo>
                  <a:pt x="7018" y="9040"/>
                  <a:pt x="9042" y="7016"/>
                  <a:pt x="9042" y="4521"/>
                </a:cubicBezTo>
                <a:cubicBezTo>
                  <a:pt x="9042" y="2024"/>
                  <a:pt x="7018" y="0"/>
                  <a:pt x="452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504927" y="2951780"/>
            <a:ext cx="458958" cy="458958"/>
          </a:xfrm>
          <a:custGeom>
            <a:rect b="b" l="l" r="r" t="t"/>
            <a:pathLst>
              <a:path extrusionOk="0" h="7488" w="7488">
                <a:moveTo>
                  <a:pt x="3747" y="1"/>
                </a:moveTo>
                <a:cubicBezTo>
                  <a:pt x="3746" y="1"/>
                  <a:pt x="3745" y="1"/>
                  <a:pt x="3743" y="1"/>
                </a:cubicBezTo>
                <a:cubicBezTo>
                  <a:pt x="1675" y="1"/>
                  <a:pt x="0" y="1676"/>
                  <a:pt x="0" y="3745"/>
                </a:cubicBezTo>
                <a:cubicBezTo>
                  <a:pt x="0" y="5813"/>
                  <a:pt x="1675" y="7487"/>
                  <a:pt x="3743" y="7487"/>
                </a:cubicBezTo>
                <a:cubicBezTo>
                  <a:pt x="5812" y="7487"/>
                  <a:pt x="7487" y="5813"/>
                  <a:pt x="7487" y="3745"/>
                </a:cubicBezTo>
                <a:cubicBezTo>
                  <a:pt x="7487" y="1677"/>
                  <a:pt x="5812" y="1"/>
                  <a:pt x="3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txBox="1"/>
          <p:nvPr/>
        </p:nvSpPr>
        <p:spPr>
          <a:xfrm>
            <a:off x="522700" y="2947450"/>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D</a:t>
            </a:r>
            <a:endParaRPr b="1" sz="2100">
              <a:solidFill>
                <a:schemeClr val="dk1"/>
              </a:solidFill>
              <a:latin typeface="Fira Sans Extra Condensed"/>
              <a:ea typeface="Fira Sans Extra Condensed"/>
              <a:cs typeface="Fira Sans Extra Condensed"/>
              <a:sym typeface="Fira Sans Extra Condensed"/>
            </a:endParaRPr>
          </a:p>
        </p:txBody>
      </p:sp>
      <p:sp>
        <p:nvSpPr>
          <p:cNvPr id="352" name="Google Shape;352;p30"/>
          <p:cNvSpPr/>
          <p:nvPr/>
        </p:nvSpPr>
        <p:spPr>
          <a:xfrm>
            <a:off x="742503" y="1228951"/>
            <a:ext cx="4442469" cy="277165"/>
          </a:xfrm>
          <a:custGeom>
            <a:rect b="b" l="l" r="r" t="t"/>
            <a:pathLst>
              <a:path extrusionOk="0" h="4522" w="50411">
                <a:moveTo>
                  <a:pt x="686" y="0"/>
                </a:moveTo>
                <a:cubicBezTo>
                  <a:pt x="308" y="0"/>
                  <a:pt x="1" y="307"/>
                  <a:pt x="1" y="686"/>
                </a:cubicBezTo>
                <a:lnTo>
                  <a:pt x="1" y="3836"/>
                </a:lnTo>
                <a:cubicBezTo>
                  <a:pt x="1" y="4215"/>
                  <a:pt x="308" y="4522"/>
                  <a:pt x="686" y="4522"/>
                </a:cubicBezTo>
                <a:lnTo>
                  <a:pt x="49723" y="4522"/>
                </a:lnTo>
                <a:cubicBezTo>
                  <a:pt x="50101" y="4522"/>
                  <a:pt x="50408" y="4215"/>
                  <a:pt x="50408" y="3836"/>
                </a:cubicBezTo>
                <a:lnTo>
                  <a:pt x="50410" y="3836"/>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991750" y="1271000"/>
            <a:ext cx="1290026" cy="193125"/>
          </a:xfrm>
          <a:custGeom>
            <a:rect b="b" l="l" r="r" t="t"/>
            <a:pathLst>
              <a:path extrusionOk="0" h="3151" w="20345">
                <a:moveTo>
                  <a:pt x="0" y="0"/>
                </a:moveTo>
                <a:lnTo>
                  <a:pt x="0" y="3150"/>
                </a:lnTo>
                <a:lnTo>
                  <a:pt x="20344" y="3150"/>
                </a:lnTo>
                <a:lnTo>
                  <a:pt x="20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457180" y="1090496"/>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0"/>
          <p:cNvSpPr/>
          <p:nvPr/>
        </p:nvSpPr>
        <p:spPr>
          <a:xfrm>
            <a:off x="504927" y="1138058"/>
            <a:ext cx="458958" cy="458958"/>
          </a:xfrm>
          <a:custGeom>
            <a:rect b="b" l="l" r="r" t="t"/>
            <a:pathLst>
              <a:path extrusionOk="0" h="7488" w="7488">
                <a:moveTo>
                  <a:pt x="3745" y="1"/>
                </a:moveTo>
                <a:cubicBezTo>
                  <a:pt x="3745" y="1"/>
                  <a:pt x="3744" y="1"/>
                  <a:pt x="3743" y="1"/>
                </a:cubicBezTo>
                <a:cubicBezTo>
                  <a:pt x="1675" y="1"/>
                  <a:pt x="0" y="1677"/>
                  <a:pt x="0" y="3745"/>
                </a:cubicBezTo>
                <a:cubicBezTo>
                  <a:pt x="0" y="5813"/>
                  <a:pt x="1675" y="7488"/>
                  <a:pt x="3743" y="7488"/>
                </a:cubicBezTo>
                <a:cubicBezTo>
                  <a:pt x="5812" y="7488"/>
                  <a:pt x="7487" y="5813"/>
                  <a:pt x="7487" y="3745"/>
                </a:cubicBezTo>
                <a:cubicBezTo>
                  <a:pt x="7487" y="1677"/>
                  <a:pt x="5811" y="1"/>
                  <a:pt x="3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txBox="1"/>
          <p:nvPr/>
        </p:nvSpPr>
        <p:spPr>
          <a:xfrm>
            <a:off x="522700" y="1138050"/>
            <a:ext cx="426300" cy="44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A</a:t>
            </a:r>
            <a:endParaRPr b="1" sz="2100">
              <a:solidFill>
                <a:schemeClr val="dk1"/>
              </a:solidFill>
              <a:latin typeface="Fira Sans Extra Condensed"/>
              <a:ea typeface="Fira Sans Extra Condensed"/>
              <a:cs typeface="Fira Sans Extra Condensed"/>
              <a:sym typeface="Fira Sans Extra Condensed"/>
            </a:endParaRPr>
          </a:p>
        </p:txBody>
      </p:sp>
      <p:sp>
        <p:nvSpPr>
          <p:cNvPr id="357" name="Google Shape;357;p30"/>
          <p:cNvSpPr/>
          <p:nvPr/>
        </p:nvSpPr>
        <p:spPr>
          <a:xfrm>
            <a:off x="742525" y="1833567"/>
            <a:ext cx="4442469" cy="277092"/>
          </a:xfrm>
          <a:custGeom>
            <a:rect b="b" l="l" r="r" t="t"/>
            <a:pathLst>
              <a:path extrusionOk="0" h="4521" w="50411">
                <a:moveTo>
                  <a:pt x="686" y="0"/>
                </a:moveTo>
                <a:cubicBezTo>
                  <a:pt x="308" y="0"/>
                  <a:pt x="1" y="307"/>
                  <a:pt x="1" y="686"/>
                </a:cubicBezTo>
                <a:lnTo>
                  <a:pt x="1" y="3835"/>
                </a:lnTo>
                <a:cubicBezTo>
                  <a:pt x="1" y="4214"/>
                  <a:pt x="308" y="4521"/>
                  <a:pt x="686" y="4521"/>
                </a:cubicBezTo>
                <a:lnTo>
                  <a:pt x="49723" y="4521"/>
                </a:lnTo>
                <a:cubicBezTo>
                  <a:pt x="50101" y="4521"/>
                  <a:pt x="50408" y="4214"/>
                  <a:pt x="50408" y="3835"/>
                </a:cubicBezTo>
                <a:lnTo>
                  <a:pt x="50410" y="3835"/>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0"/>
          <p:cNvSpPr/>
          <p:nvPr/>
        </p:nvSpPr>
        <p:spPr>
          <a:xfrm>
            <a:off x="457180" y="1695069"/>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p:nvPr/>
        </p:nvSpPr>
        <p:spPr>
          <a:xfrm>
            <a:off x="504927" y="1742632"/>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8"/>
                  <a:pt x="5810" y="1"/>
                  <a:pt x="3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0"/>
          <p:cNvSpPr txBox="1"/>
          <p:nvPr/>
        </p:nvSpPr>
        <p:spPr>
          <a:xfrm>
            <a:off x="522700" y="1730575"/>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B</a:t>
            </a:r>
            <a:endParaRPr b="1" sz="2100">
              <a:solidFill>
                <a:schemeClr val="dk1"/>
              </a:solidFill>
              <a:latin typeface="Fira Sans Extra Condensed"/>
              <a:ea typeface="Fira Sans Extra Condensed"/>
              <a:cs typeface="Fira Sans Extra Condensed"/>
              <a:sym typeface="Fira Sans Extra Condensed"/>
            </a:endParaRPr>
          </a:p>
        </p:txBody>
      </p:sp>
      <p:sp>
        <p:nvSpPr>
          <p:cNvPr id="361" name="Google Shape;361;p30"/>
          <p:cNvSpPr/>
          <p:nvPr/>
        </p:nvSpPr>
        <p:spPr>
          <a:xfrm>
            <a:off x="707066" y="2438106"/>
            <a:ext cx="4478009" cy="277053"/>
          </a:xfrm>
          <a:custGeom>
            <a:rect b="b" l="l" r="r" t="t"/>
            <a:pathLst>
              <a:path extrusionOk="0" h="4520" w="50411">
                <a:moveTo>
                  <a:pt x="686" y="0"/>
                </a:moveTo>
                <a:cubicBezTo>
                  <a:pt x="308" y="0"/>
                  <a:pt x="1" y="307"/>
                  <a:pt x="1" y="686"/>
                </a:cubicBezTo>
                <a:lnTo>
                  <a:pt x="1" y="3834"/>
                </a:lnTo>
                <a:cubicBezTo>
                  <a:pt x="1" y="4213"/>
                  <a:pt x="308" y="4520"/>
                  <a:pt x="686" y="4520"/>
                </a:cubicBezTo>
                <a:lnTo>
                  <a:pt x="49723" y="4520"/>
                </a:lnTo>
                <a:cubicBezTo>
                  <a:pt x="50101" y="4520"/>
                  <a:pt x="50408" y="4213"/>
                  <a:pt x="50408" y="3834"/>
                </a:cubicBezTo>
                <a:lnTo>
                  <a:pt x="50410" y="3834"/>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a:off x="457180" y="2299643"/>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a:off x="504927" y="2347206"/>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6"/>
                  <a:pt x="5810" y="1"/>
                  <a:pt x="3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txBox="1"/>
          <p:nvPr/>
        </p:nvSpPr>
        <p:spPr>
          <a:xfrm>
            <a:off x="522700" y="2347175"/>
            <a:ext cx="426300" cy="459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C</a:t>
            </a:r>
            <a:endParaRPr b="1" sz="2100">
              <a:solidFill>
                <a:schemeClr val="dk1"/>
              </a:solidFill>
              <a:latin typeface="Fira Sans Extra Condensed"/>
              <a:ea typeface="Fira Sans Extra Condensed"/>
              <a:cs typeface="Fira Sans Extra Condensed"/>
              <a:sym typeface="Fira Sans Extra Condensed"/>
            </a:endParaRPr>
          </a:p>
        </p:txBody>
      </p:sp>
      <p:sp>
        <p:nvSpPr>
          <p:cNvPr id="365" name="Google Shape;365;p30"/>
          <p:cNvSpPr txBox="1"/>
          <p:nvPr/>
        </p:nvSpPr>
        <p:spPr>
          <a:xfrm>
            <a:off x="7618100" y="326849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3</a:t>
            </a:r>
            <a:endParaRPr b="1" sz="1600">
              <a:solidFill>
                <a:schemeClr val="dk1"/>
              </a:solidFill>
              <a:latin typeface="Fira Sans Extra Condensed"/>
              <a:ea typeface="Fira Sans Extra Condensed"/>
              <a:cs typeface="Fira Sans Extra Condensed"/>
              <a:sym typeface="Fira Sans Extra Condensed"/>
            </a:endParaRPr>
          </a:p>
        </p:txBody>
      </p:sp>
      <p:sp>
        <p:nvSpPr>
          <p:cNvPr id="366" name="Google Shape;366;p30"/>
          <p:cNvSpPr txBox="1"/>
          <p:nvPr/>
        </p:nvSpPr>
        <p:spPr>
          <a:xfrm>
            <a:off x="6882200" y="321884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25%</a:t>
            </a:r>
            <a:endParaRPr b="1" sz="2100">
              <a:solidFill>
                <a:schemeClr val="dk1"/>
              </a:solidFill>
              <a:latin typeface="Fira Sans Extra Condensed"/>
              <a:ea typeface="Fira Sans Extra Condensed"/>
              <a:cs typeface="Fira Sans Extra Condensed"/>
              <a:sym typeface="Fira Sans Extra Condensed"/>
            </a:endParaRPr>
          </a:p>
        </p:txBody>
      </p:sp>
      <p:sp>
        <p:nvSpPr>
          <p:cNvPr id="367" name="Google Shape;367;p30"/>
          <p:cNvSpPr txBox="1"/>
          <p:nvPr/>
        </p:nvSpPr>
        <p:spPr>
          <a:xfrm>
            <a:off x="7618100" y="1403650"/>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1</a:t>
            </a:r>
            <a:endParaRPr b="1" sz="1600">
              <a:solidFill>
                <a:schemeClr val="dk1"/>
              </a:solidFill>
              <a:latin typeface="Fira Sans Extra Condensed"/>
              <a:ea typeface="Fira Sans Extra Condensed"/>
              <a:cs typeface="Fira Sans Extra Condensed"/>
              <a:sym typeface="Fira Sans Extra Condensed"/>
            </a:endParaRPr>
          </a:p>
        </p:txBody>
      </p:sp>
      <p:sp>
        <p:nvSpPr>
          <p:cNvPr id="368" name="Google Shape;368;p30"/>
          <p:cNvSpPr txBox="1"/>
          <p:nvPr/>
        </p:nvSpPr>
        <p:spPr>
          <a:xfrm>
            <a:off x="6760550" y="1357500"/>
            <a:ext cx="9792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3</a:t>
            </a:r>
            <a:r>
              <a:rPr b="1" lang="en" sz="2100">
                <a:solidFill>
                  <a:schemeClr val="dk1"/>
                </a:solidFill>
                <a:latin typeface="Fira Sans Extra Condensed"/>
                <a:ea typeface="Fira Sans Extra Condensed"/>
                <a:cs typeface="Fira Sans Extra Condensed"/>
                <a:sym typeface="Fira Sans Extra Condensed"/>
              </a:rPr>
              <a:t>0%</a:t>
            </a:r>
            <a:endParaRPr b="1" sz="2100">
              <a:solidFill>
                <a:schemeClr val="dk1"/>
              </a:solidFill>
              <a:latin typeface="Fira Sans Extra Condensed"/>
              <a:ea typeface="Fira Sans Extra Condensed"/>
              <a:cs typeface="Fira Sans Extra Condensed"/>
              <a:sym typeface="Fira Sans Extra Condensed"/>
            </a:endParaRPr>
          </a:p>
        </p:txBody>
      </p:sp>
      <p:sp>
        <p:nvSpPr>
          <p:cNvPr id="369" name="Google Shape;369;p30"/>
          <p:cNvSpPr txBox="1"/>
          <p:nvPr/>
        </p:nvSpPr>
        <p:spPr>
          <a:xfrm>
            <a:off x="7618100" y="233097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2</a:t>
            </a:r>
            <a:endParaRPr b="1" sz="1600">
              <a:solidFill>
                <a:schemeClr val="dk1"/>
              </a:solidFill>
              <a:latin typeface="Fira Sans Extra Condensed"/>
              <a:ea typeface="Fira Sans Extra Condensed"/>
              <a:cs typeface="Fira Sans Extra Condensed"/>
              <a:sym typeface="Fira Sans Extra Condensed"/>
            </a:endParaRPr>
          </a:p>
        </p:txBody>
      </p:sp>
      <p:sp>
        <p:nvSpPr>
          <p:cNvPr id="370" name="Google Shape;370;p30"/>
          <p:cNvSpPr/>
          <p:nvPr/>
        </p:nvSpPr>
        <p:spPr>
          <a:xfrm>
            <a:off x="991750" y="1875600"/>
            <a:ext cx="1290034" cy="193071"/>
          </a:xfrm>
          <a:custGeom>
            <a:rect b="b" l="l" r="r" t="t"/>
            <a:pathLst>
              <a:path extrusionOk="0" h="3150" w="31302">
                <a:moveTo>
                  <a:pt x="0" y="0"/>
                </a:moveTo>
                <a:lnTo>
                  <a:pt x="0" y="3149"/>
                </a:lnTo>
                <a:lnTo>
                  <a:pt x="31302" y="3149"/>
                </a:lnTo>
                <a:lnTo>
                  <a:pt x="313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txBox="1"/>
          <p:nvPr/>
        </p:nvSpPr>
        <p:spPr>
          <a:xfrm>
            <a:off x="6882200" y="228132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30%</a:t>
            </a:r>
            <a:endParaRPr b="1" sz="2100">
              <a:solidFill>
                <a:schemeClr val="dk1"/>
              </a:solidFill>
              <a:latin typeface="Fira Sans Extra Condensed"/>
              <a:ea typeface="Fira Sans Extra Condensed"/>
              <a:cs typeface="Fira Sans Extra Condensed"/>
              <a:sym typeface="Fira Sans Extra Condensed"/>
            </a:endParaRPr>
          </a:p>
        </p:txBody>
      </p:sp>
      <p:sp>
        <p:nvSpPr>
          <p:cNvPr id="372" name="Google Shape;372;p30"/>
          <p:cNvSpPr txBox="1"/>
          <p:nvPr/>
        </p:nvSpPr>
        <p:spPr>
          <a:xfrm>
            <a:off x="7618100" y="4205475"/>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4</a:t>
            </a:r>
            <a:endParaRPr b="1" sz="1600">
              <a:solidFill>
                <a:schemeClr val="dk1"/>
              </a:solidFill>
              <a:latin typeface="Fira Sans Extra Condensed"/>
              <a:ea typeface="Fira Sans Extra Condensed"/>
              <a:cs typeface="Fira Sans Extra Condensed"/>
              <a:sym typeface="Fira Sans Extra Condensed"/>
            </a:endParaRPr>
          </a:p>
        </p:txBody>
      </p:sp>
      <p:sp>
        <p:nvSpPr>
          <p:cNvPr id="373" name="Google Shape;373;p30"/>
          <p:cNvSpPr txBox="1"/>
          <p:nvPr/>
        </p:nvSpPr>
        <p:spPr>
          <a:xfrm>
            <a:off x="6882200" y="4155825"/>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15</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374" name="Google Shape;374;p30"/>
          <p:cNvSpPr/>
          <p:nvPr/>
        </p:nvSpPr>
        <p:spPr>
          <a:xfrm>
            <a:off x="991750" y="2480125"/>
            <a:ext cx="1030982" cy="193071"/>
          </a:xfrm>
          <a:custGeom>
            <a:rect b="b" l="l" r="r" t="t"/>
            <a:pathLst>
              <a:path extrusionOk="0" h="3150" w="13904">
                <a:moveTo>
                  <a:pt x="0" y="1"/>
                </a:moveTo>
                <a:lnTo>
                  <a:pt x="0" y="3149"/>
                </a:lnTo>
                <a:lnTo>
                  <a:pt x="13904" y="3149"/>
                </a:lnTo>
                <a:lnTo>
                  <a:pt x="13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991750" y="3084650"/>
            <a:ext cx="634470" cy="193071"/>
          </a:xfrm>
          <a:custGeom>
            <a:rect b="b" l="l" r="r" t="t"/>
            <a:pathLst>
              <a:path extrusionOk="0" h="3150" w="26075">
                <a:moveTo>
                  <a:pt x="0" y="1"/>
                </a:moveTo>
                <a:lnTo>
                  <a:pt x="0" y="3149"/>
                </a:lnTo>
                <a:lnTo>
                  <a:pt x="26074" y="3149"/>
                </a:lnTo>
                <a:lnTo>
                  <a:pt x="260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txBox="1"/>
          <p:nvPr/>
        </p:nvSpPr>
        <p:spPr>
          <a:xfrm>
            <a:off x="3126850" y="3743423"/>
            <a:ext cx="2058300" cy="41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 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Không thể di chuyển 1s</a:t>
            </a:r>
            <a:endParaRPr sz="1200">
              <a:solidFill>
                <a:srgbClr val="000000"/>
              </a:solidFill>
              <a:latin typeface="Roboto"/>
              <a:ea typeface="Roboto"/>
              <a:cs typeface="Roboto"/>
              <a:sym typeface="Roboto"/>
            </a:endParaRPr>
          </a:p>
        </p:txBody>
      </p:sp>
      <p:sp>
        <p:nvSpPr>
          <p:cNvPr id="377" name="Google Shape;377;p30"/>
          <p:cNvSpPr txBox="1"/>
          <p:nvPr/>
        </p:nvSpPr>
        <p:spPr>
          <a:xfrm>
            <a:off x="312685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Fira Sans Extra Condensed"/>
                <a:ea typeface="Fira Sans Extra Condensed"/>
                <a:cs typeface="Fira Sans Extra Condensed"/>
                <a:sym typeface="Fira Sans Extra Condensed"/>
              </a:rPr>
              <a:t>Enemy 3</a:t>
            </a:r>
            <a:endParaRPr b="1" sz="1600">
              <a:solidFill>
                <a:schemeClr val="accent3"/>
              </a:solidFill>
              <a:latin typeface="Fira Sans Extra Condensed"/>
              <a:ea typeface="Fira Sans Extra Condensed"/>
              <a:cs typeface="Fira Sans Extra Condensed"/>
              <a:sym typeface="Fira Sans Extra Condensed"/>
            </a:endParaRPr>
          </a:p>
        </p:txBody>
      </p:sp>
      <p:sp>
        <p:nvSpPr>
          <p:cNvPr id="378" name="Google Shape;378;p30"/>
          <p:cNvSpPr txBox="1"/>
          <p:nvPr/>
        </p:nvSpPr>
        <p:spPr>
          <a:xfrm>
            <a:off x="457200" y="4505025"/>
            <a:ext cx="20583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-50% tốc độ di chuyển 3s</a:t>
            </a:r>
            <a:endParaRPr sz="1200">
              <a:solidFill>
                <a:srgbClr val="000000"/>
              </a:solidFill>
              <a:latin typeface="Roboto"/>
              <a:ea typeface="Roboto"/>
              <a:cs typeface="Roboto"/>
              <a:sym typeface="Roboto"/>
            </a:endParaRPr>
          </a:p>
        </p:txBody>
      </p:sp>
      <p:sp>
        <p:nvSpPr>
          <p:cNvPr id="379" name="Google Shape;379;p30"/>
          <p:cNvSpPr txBox="1"/>
          <p:nvPr/>
        </p:nvSpPr>
        <p:spPr>
          <a:xfrm>
            <a:off x="457175" y="4251961"/>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2"/>
                </a:solidFill>
                <a:latin typeface="Fira Sans Extra Condensed"/>
                <a:ea typeface="Fira Sans Extra Condensed"/>
                <a:cs typeface="Fira Sans Extra Condensed"/>
                <a:sym typeface="Fira Sans Extra Condensed"/>
              </a:rPr>
              <a:t>Enemy 2</a:t>
            </a:r>
            <a:endParaRPr b="1" sz="1600">
              <a:solidFill>
                <a:schemeClr val="accent2"/>
              </a:solidFill>
              <a:latin typeface="Fira Sans Extra Condensed"/>
              <a:ea typeface="Fira Sans Extra Condensed"/>
              <a:cs typeface="Fira Sans Extra Condensed"/>
              <a:sym typeface="Fira Sans Extra Condensed"/>
            </a:endParaRPr>
          </a:p>
        </p:txBody>
      </p:sp>
      <p:sp>
        <p:nvSpPr>
          <p:cNvPr id="380" name="Google Shape;380;p30"/>
          <p:cNvSpPr txBox="1"/>
          <p:nvPr/>
        </p:nvSpPr>
        <p:spPr>
          <a:xfrm>
            <a:off x="457925" y="3743424"/>
            <a:ext cx="2058300" cy="27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-1 HP</a:t>
            </a:r>
            <a:endParaRPr sz="1200">
              <a:solidFill>
                <a:srgbClr val="000000"/>
              </a:solidFill>
              <a:latin typeface="Roboto"/>
              <a:ea typeface="Roboto"/>
              <a:cs typeface="Roboto"/>
              <a:sym typeface="Roboto"/>
            </a:endParaRPr>
          </a:p>
        </p:txBody>
      </p:sp>
      <p:sp>
        <p:nvSpPr>
          <p:cNvPr id="381" name="Google Shape;381;p30"/>
          <p:cNvSpPr txBox="1"/>
          <p:nvPr/>
        </p:nvSpPr>
        <p:spPr>
          <a:xfrm>
            <a:off x="45790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Fira Sans Extra Condensed"/>
                <a:ea typeface="Fira Sans Extra Condensed"/>
                <a:cs typeface="Fira Sans Extra Condensed"/>
                <a:sym typeface="Fira Sans Extra Condensed"/>
              </a:rPr>
              <a:t>Enemy 1</a:t>
            </a:r>
            <a:endParaRPr b="1" sz="1600">
              <a:solidFill>
                <a:schemeClr val="accent1"/>
              </a:solidFill>
              <a:latin typeface="Fira Sans Extra Condensed"/>
              <a:ea typeface="Fira Sans Extra Condensed"/>
              <a:cs typeface="Fira Sans Extra Condensed"/>
              <a:sym typeface="Fira Sans Extra Condensed"/>
            </a:endParaRPr>
          </a:p>
        </p:txBody>
      </p:sp>
      <p:sp>
        <p:nvSpPr>
          <p:cNvPr id="382" name="Google Shape;382;p30"/>
          <p:cNvSpPr txBox="1"/>
          <p:nvPr/>
        </p:nvSpPr>
        <p:spPr>
          <a:xfrm>
            <a:off x="3126858" y="4443204"/>
            <a:ext cx="20583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-3 HP</a:t>
            </a:r>
            <a:endParaRPr sz="1200">
              <a:solidFill>
                <a:srgbClr val="000000"/>
              </a:solidFill>
              <a:latin typeface="Roboto"/>
              <a:ea typeface="Roboto"/>
              <a:cs typeface="Roboto"/>
              <a:sym typeface="Roboto"/>
            </a:endParaRPr>
          </a:p>
        </p:txBody>
      </p:sp>
      <p:sp>
        <p:nvSpPr>
          <p:cNvPr id="383" name="Google Shape;383;p30"/>
          <p:cNvSpPr txBox="1"/>
          <p:nvPr/>
        </p:nvSpPr>
        <p:spPr>
          <a:xfrm>
            <a:off x="3126125" y="4251937"/>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Fira Sans Extra Condensed"/>
                <a:ea typeface="Fira Sans Extra Condensed"/>
                <a:cs typeface="Fira Sans Extra Condensed"/>
                <a:sym typeface="Fira Sans Extra Condensed"/>
              </a:rPr>
              <a:t>Enemy 4</a:t>
            </a:r>
            <a:endParaRPr b="1" sz="1600">
              <a:solidFill>
                <a:schemeClr val="accent4"/>
              </a:solidFill>
              <a:latin typeface="Fira Sans Extra Condensed"/>
              <a:ea typeface="Fira Sans Extra Condensed"/>
              <a:cs typeface="Fira Sans Extra Condensed"/>
              <a:sym typeface="Fira Sans Extra Condensed"/>
            </a:endParaRPr>
          </a:p>
        </p:txBody>
      </p:sp>
      <p:sp>
        <p:nvSpPr>
          <p:cNvPr id="384" name="Google Shape;384;p30"/>
          <p:cNvSpPr txBox="1"/>
          <p:nvPr/>
        </p:nvSpPr>
        <p:spPr>
          <a:xfrm>
            <a:off x="-13650" y="68050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Fira Sans Extra Condensed"/>
                <a:ea typeface="Fira Sans Extra Condensed"/>
                <a:cs typeface="Fira Sans Extra Condensed"/>
                <a:sym typeface="Fira Sans Extra Condensed"/>
              </a:rPr>
              <a:t>Time: 30</a:t>
            </a:r>
            <a:endParaRPr sz="2400">
              <a:solidFill>
                <a:schemeClr val="dk1"/>
              </a:solidFill>
              <a:latin typeface="Fira Sans Extra Condensed"/>
              <a:ea typeface="Fira Sans Extra Condensed"/>
              <a:cs typeface="Fira Sans Extra Condensed"/>
              <a:sym typeface="Fira Sans Extra Condensed"/>
            </a:endParaRPr>
          </a:p>
        </p:txBody>
      </p:sp>
      <p:pic>
        <p:nvPicPr>
          <p:cNvPr id="385" name="Google Shape;385;p30"/>
          <p:cNvPicPr preferRelativeResize="0"/>
          <p:nvPr/>
        </p:nvPicPr>
        <p:blipFill>
          <a:blip r:embed="rId3">
            <a:alphaModFix/>
          </a:blip>
          <a:stretch>
            <a:fillRect/>
          </a:stretch>
        </p:blipFill>
        <p:spPr>
          <a:xfrm>
            <a:off x="6132312" y="1354612"/>
            <a:ext cx="458950" cy="458950"/>
          </a:xfrm>
          <a:prstGeom prst="rect">
            <a:avLst/>
          </a:prstGeom>
          <a:noFill/>
          <a:ln>
            <a:noFill/>
          </a:ln>
        </p:spPr>
      </p:pic>
      <p:pic>
        <p:nvPicPr>
          <p:cNvPr id="386" name="Google Shape;386;p30"/>
          <p:cNvPicPr preferRelativeResize="0"/>
          <p:nvPr/>
        </p:nvPicPr>
        <p:blipFill>
          <a:blip r:embed="rId4">
            <a:alphaModFix/>
          </a:blip>
          <a:stretch>
            <a:fillRect/>
          </a:stretch>
        </p:blipFill>
        <p:spPr>
          <a:xfrm>
            <a:off x="6108700" y="2275199"/>
            <a:ext cx="506176" cy="481500"/>
          </a:xfrm>
          <a:prstGeom prst="rect">
            <a:avLst/>
          </a:prstGeom>
          <a:noFill/>
          <a:ln>
            <a:noFill/>
          </a:ln>
        </p:spPr>
      </p:pic>
      <p:pic>
        <p:nvPicPr>
          <p:cNvPr id="387" name="Google Shape;387;p30"/>
          <p:cNvPicPr preferRelativeResize="0"/>
          <p:nvPr/>
        </p:nvPicPr>
        <p:blipFill>
          <a:blip r:embed="rId5">
            <a:alphaModFix/>
          </a:blip>
          <a:stretch>
            <a:fillRect/>
          </a:stretch>
        </p:blipFill>
        <p:spPr>
          <a:xfrm>
            <a:off x="6084688" y="3158362"/>
            <a:ext cx="554200" cy="579751"/>
          </a:xfrm>
          <a:prstGeom prst="rect">
            <a:avLst/>
          </a:prstGeom>
          <a:noFill/>
          <a:ln>
            <a:noFill/>
          </a:ln>
        </p:spPr>
      </p:pic>
      <p:pic>
        <p:nvPicPr>
          <p:cNvPr id="388" name="Google Shape;388;p30"/>
          <p:cNvPicPr preferRelativeResize="0"/>
          <p:nvPr/>
        </p:nvPicPr>
        <p:blipFill>
          <a:blip r:embed="rId6">
            <a:alphaModFix/>
          </a:blip>
          <a:stretch>
            <a:fillRect/>
          </a:stretch>
        </p:blipFill>
        <p:spPr>
          <a:xfrm>
            <a:off x="6084697" y="4092530"/>
            <a:ext cx="554200" cy="57599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31"/>
          <p:cNvSpPr/>
          <p:nvPr/>
        </p:nvSpPr>
        <p:spPr>
          <a:xfrm>
            <a:off x="707088" y="3042604"/>
            <a:ext cx="4478009" cy="277165"/>
          </a:xfrm>
          <a:custGeom>
            <a:rect b="b" l="l" r="r" t="t"/>
            <a:pathLst>
              <a:path extrusionOk="0" h="4522" w="50411">
                <a:moveTo>
                  <a:pt x="686" y="0"/>
                </a:moveTo>
                <a:cubicBezTo>
                  <a:pt x="308" y="0"/>
                  <a:pt x="1" y="307"/>
                  <a:pt x="1" y="687"/>
                </a:cubicBezTo>
                <a:lnTo>
                  <a:pt x="1" y="3836"/>
                </a:lnTo>
                <a:cubicBezTo>
                  <a:pt x="1" y="4215"/>
                  <a:pt x="308" y="4522"/>
                  <a:pt x="686" y="4522"/>
                </a:cubicBezTo>
                <a:lnTo>
                  <a:pt x="49723" y="4522"/>
                </a:lnTo>
                <a:cubicBezTo>
                  <a:pt x="50101" y="4522"/>
                  <a:pt x="50408" y="4215"/>
                  <a:pt x="50408" y="3836"/>
                </a:cubicBezTo>
                <a:lnTo>
                  <a:pt x="50410" y="3836"/>
                </a:lnTo>
                <a:lnTo>
                  <a:pt x="50410" y="687"/>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1"/>
          <p:cNvSpPr/>
          <p:nvPr/>
        </p:nvSpPr>
        <p:spPr>
          <a:xfrm>
            <a:off x="991750" y="3084650"/>
            <a:ext cx="1031005" cy="193071"/>
          </a:xfrm>
          <a:custGeom>
            <a:rect b="b" l="l" r="r" t="t"/>
            <a:pathLst>
              <a:path extrusionOk="0" h="3150" w="26075">
                <a:moveTo>
                  <a:pt x="0" y="1"/>
                </a:moveTo>
                <a:lnTo>
                  <a:pt x="0" y="3149"/>
                </a:lnTo>
                <a:lnTo>
                  <a:pt x="26074" y="3149"/>
                </a:lnTo>
                <a:lnTo>
                  <a:pt x="2607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p:nvPr/>
        </p:nvSpPr>
        <p:spPr>
          <a:xfrm>
            <a:off x="742525" y="1833567"/>
            <a:ext cx="4442469" cy="277092"/>
          </a:xfrm>
          <a:custGeom>
            <a:rect b="b" l="l" r="r" t="t"/>
            <a:pathLst>
              <a:path extrusionOk="0" h="4521" w="50411">
                <a:moveTo>
                  <a:pt x="686" y="0"/>
                </a:moveTo>
                <a:cubicBezTo>
                  <a:pt x="308" y="0"/>
                  <a:pt x="1" y="307"/>
                  <a:pt x="1" y="686"/>
                </a:cubicBezTo>
                <a:lnTo>
                  <a:pt x="1" y="3835"/>
                </a:lnTo>
                <a:cubicBezTo>
                  <a:pt x="1" y="4214"/>
                  <a:pt x="308" y="4521"/>
                  <a:pt x="686" y="4521"/>
                </a:cubicBezTo>
                <a:lnTo>
                  <a:pt x="49723" y="4521"/>
                </a:lnTo>
                <a:cubicBezTo>
                  <a:pt x="50101" y="4521"/>
                  <a:pt x="50408" y="4214"/>
                  <a:pt x="50408" y="3835"/>
                </a:cubicBezTo>
                <a:lnTo>
                  <a:pt x="50410" y="3835"/>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a:off x="991750" y="1875600"/>
            <a:ext cx="1031010" cy="193071"/>
          </a:xfrm>
          <a:custGeom>
            <a:rect b="b" l="l" r="r" t="t"/>
            <a:pathLst>
              <a:path extrusionOk="0" h="3150" w="31302">
                <a:moveTo>
                  <a:pt x="0" y="0"/>
                </a:moveTo>
                <a:lnTo>
                  <a:pt x="0" y="3149"/>
                </a:lnTo>
                <a:lnTo>
                  <a:pt x="31302" y="3149"/>
                </a:lnTo>
                <a:lnTo>
                  <a:pt x="313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a:off x="707066" y="2438106"/>
            <a:ext cx="4478009" cy="277053"/>
          </a:xfrm>
          <a:custGeom>
            <a:rect b="b" l="l" r="r" t="t"/>
            <a:pathLst>
              <a:path extrusionOk="0" h="4520" w="50411">
                <a:moveTo>
                  <a:pt x="686" y="0"/>
                </a:moveTo>
                <a:cubicBezTo>
                  <a:pt x="308" y="0"/>
                  <a:pt x="1" y="307"/>
                  <a:pt x="1" y="686"/>
                </a:cubicBezTo>
                <a:lnTo>
                  <a:pt x="1" y="3834"/>
                </a:lnTo>
                <a:cubicBezTo>
                  <a:pt x="1" y="4213"/>
                  <a:pt x="308" y="4520"/>
                  <a:pt x="686" y="4520"/>
                </a:cubicBezTo>
                <a:lnTo>
                  <a:pt x="49723" y="4520"/>
                </a:lnTo>
                <a:cubicBezTo>
                  <a:pt x="50101" y="4520"/>
                  <a:pt x="50408" y="4213"/>
                  <a:pt x="50408" y="3834"/>
                </a:cubicBezTo>
                <a:lnTo>
                  <a:pt x="50410" y="3834"/>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a:off x="991750" y="2480125"/>
            <a:ext cx="1030982" cy="193071"/>
          </a:xfrm>
          <a:custGeom>
            <a:rect b="b" l="l" r="r" t="t"/>
            <a:pathLst>
              <a:path extrusionOk="0" h="3150" w="13904">
                <a:moveTo>
                  <a:pt x="0" y="1"/>
                </a:moveTo>
                <a:lnTo>
                  <a:pt x="0" y="3149"/>
                </a:lnTo>
                <a:lnTo>
                  <a:pt x="13904" y="3149"/>
                </a:lnTo>
                <a:lnTo>
                  <a:pt x="139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1"/>
          <p:cNvSpPr/>
          <p:nvPr/>
        </p:nvSpPr>
        <p:spPr>
          <a:xfrm>
            <a:off x="5967225" y="4031475"/>
            <a:ext cx="2719800" cy="6981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a:off x="5967225" y="3099183"/>
            <a:ext cx="2719800" cy="698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a:off x="5967225" y="2166892"/>
            <a:ext cx="2719800" cy="6981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1"/>
          <p:cNvSpPr/>
          <p:nvPr/>
        </p:nvSpPr>
        <p:spPr>
          <a:xfrm>
            <a:off x="5967225" y="1234600"/>
            <a:ext cx="2719800" cy="698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1"/>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Enemy</a:t>
            </a:r>
            <a:endParaRPr>
              <a:solidFill>
                <a:schemeClr val="dk1"/>
              </a:solidFill>
            </a:endParaRPr>
          </a:p>
        </p:txBody>
      </p:sp>
      <p:sp>
        <p:nvSpPr>
          <p:cNvPr id="404" name="Google Shape;404;p31"/>
          <p:cNvSpPr/>
          <p:nvPr/>
        </p:nvSpPr>
        <p:spPr>
          <a:xfrm>
            <a:off x="457180" y="2904217"/>
            <a:ext cx="554207" cy="554145"/>
          </a:xfrm>
          <a:custGeom>
            <a:rect b="b" l="l" r="r" t="t"/>
            <a:pathLst>
              <a:path extrusionOk="0" h="9041" w="9042">
                <a:moveTo>
                  <a:pt x="4521" y="0"/>
                </a:moveTo>
                <a:cubicBezTo>
                  <a:pt x="2025" y="0"/>
                  <a:pt x="1" y="2024"/>
                  <a:pt x="1" y="4521"/>
                </a:cubicBezTo>
                <a:cubicBezTo>
                  <a:pt x="1" y="7016"/>
                  <a:pt x="2025" y="9040"/>
                  <a:pt x="4521" y="9040"/>
                </a:cubicBezTo>
                <a:cubicBezTo>
                  <a:pt x="7018" y="9040"/>
                  <a:pt x="9042" y="7016"/>
                  <a:pt x="9042" y="4521"/>
                </a:cubicBezTo>
                <a:cubicBezTo>
                  <a:pt x="9042" y="2024"/>
                  <a:pt x="7018" y="0"/>
                  <a:pt x="4521" y="0"/>
                </a:cubicBezTo>
                <a:close/>
              </a:path>
            </a:pathLst>
          </a:cu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p:nvPr/>
        </p:nvSpPr>
        <p:spPr>
          <a:xfrm>
            <a:off x="504927" y="2951780"/>
            <a:ext cx="458958" cy="458958"/>
          </a:xfrm>
          <a:custGeom>
            <a:rect b="b" l="l" r="r" t="t"/>
            <a:pathLst>
              <a:path extrusionOk="0" h="7488" w="7488">
                <a:moveTo>
                  <a:pt x="3747" y="1"/>
                </a:moveTo>
                <a:cubicBezTo>
                  <a:pt x="3746" y="1"/>
                  <a:pt x="3745" y="1"/>
                  <a:pt x="3743" y="1"/>
                </a:cubicBezTo>
                <a:cubicBezTo>
                  <a:pt x="1675" y="1"/>
                  <a:pt x="0" y="1676"/>
                  <a:pt x="0" y="3745"/>
                </a:cubicBezTo>
                <a:cubicBezTo>
                  <a:pt x="0" y="5813"/>
                  <a:pt x="1675" y="7487"/>
                  <a:pt x="3743" y="7487"/>
                </a:cubicBezTo>
                <a:cubicBezTo>
                  <a:pt x="5812" y="7487"/>
                  <a:pt x="7487" y="5813"/>
                  <a:pt x="7487" y="3745"/>
                </a:cubicBezTo>
                <a:cubicBezTo>
                  <a:pt x="7487" y="1677"/>
                  <a:pt x="5812" y="1"/>
                  <a:pt x="37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1"/>
          <p:cNvSpPr txBox="1"/>
          <p:nvPr/>
        </p:nvSpPr>
        <p:spPr>
          <a:xfrm>
            <a:off x="522700" y="2947450"/>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D</a:t>
            </a:r>
            <a:endParaRPr b="1" sz="2100">
              <a:solidFill>
                <a:schemeClr val="dk1"/>
              </a:solidFill>
              <a:latin typeface="Fira Sans Extra Condensed"/>
              <a:ea typeface="Fira Sans Extra Condensed"/>
              <a:cs typeface="Fira Sans Extra Condensed"/>
              <a:sym typeface="Fira Sans Extra Condensed"/>
            </a:endParaRPr>
          </a:p>
        </p:txBody>
      </p:sp>
      <p:sp>
        <p:nvSpPr>
          <p:cNvPr id="407" name="Google Shape;407;p31"/>
          <p:cNvSpPr/>
          <p:nvPr/>
        </p:nvSpPr>
        <p:spPr>
          <a:xfrm>
            <a:off x="742503" y="1228951"/>
            <a:ext cx="4442469" cy="277165"/>
          </a:xfrm>
          <a:custGeom>
            <a:rect b="b" l="l" r="r" t="t"/>
            <a:pathLst>
              <a:path extrusionOk="0" h="4522" w="50411">
                <a:moveTo>
                  <a:pt x="686" y="0"/>
                </a:moveTo>
                <a:cubicBezTo>
                  <a:pt x="308" y="0"/>
                  <a:pt x="1" y="307"/>
                  <a:pt x="1" y="686"/>
                </a:cubicBezTo>
                <a:lnTo>
                  <a:pt x="1" y="3836"/>
                </a:lnTo>
                <a:cubicBezTo>
                  <a:pt x="1" y="4215"/>
                  <a:pt x="308" y="4522"/>
                  <a:pt x="686" y="4522"/>
                </a:cubicBezTo>
                <a:lnTo>
                  <a:pt x="49723" y="4522"/>
                </a:lnTo>
                <a:cubicBezTo>
                  <a:pt x="50101" y="4522"/>
                  <a:pt x="50408" y="4215"/>
                  <a:pt x="50408" y="3836"/>
                </a:cubicBezTo>
                <a:lnTo>
                  <a:pt x="50410" y="3836"/>
                </a:lnTo>
                <a:lnTo>
                  <a:pt x="50410" y="686"/>
                </a:lnTo>
                <a:cubicBezTo>
                  <a:pt x="50410" y="307"/>
                  <a:pt x="50103" y="0"/>
                  <a:pt x="497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1"/>
          <p:cNvSpPr/>
          <p:nvPr/>
        </p:nvSpPr>
        <p:spPr>
          <a:xfrm>
            <a:off x="991750" y="1271000"/>
            <a:ext cx="1030983" cy="193125"/>
          </a:xfrm>
          <a:custGeom>
            <a:rect b="b" l="l" r="r" t="t"/>
            <a:pathLst>
              <a:path extrusionOk="0" h="3151" w="20345">
                <a:moveTo>
                  <a:pt x="0" y="0"/>
                </a:moveTo>
                <a:lnTo>
                  <a:pt x="0" y="3150"/>
                </a:lnTo>
                <a:lnTo>
                  <a:pt x="20344" y="3150"/>
                </a:lnTo>
                <a:lnTo>
                  <a:pt x="2034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1"/>
          <p:cNvSpPr/>
          <p:nvPr/>
        </p:nvSpPr>
        <p:spPr>
          <a:xfrm>
            <a:off x="457180" y="1090496"/>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1"/>
          <p:cNvSpPr/>
          <p:nvPr/>
        </p:nvSpPr>
        <p:spPr>
          <a:xfrm>
            <a:off x="504927" y="1138058"/>
            <a:ext cx="458958" cy="458958"/>
          </a:xfrm>
          <a:custGeom>
            <a:rect b="b" l="l" r="r" t="t"/>
            <a:pathLst>
              <a:path extrusionOk="0" h="7488" w="7488">
                <a:moveTo>
                  <a:pt x="3745" y="1"/>
                </a:moveTo>
                <a:cubicBezTo>
                  <a:pt x="3745" y="1"/>
                  <a:pt x="3744" y="1"/>
                  <a:pt x="3743" y="1"/>
                </a:cubicBezTo>
                <a:cubicBezTo>
                  <a:pt x="1675" y="1"/>
                  <a:pt x="0" y="1677"/>
                  <a:pt x="0" y="3745"/>
                </a:cubicBezTo>
                <a:cubicBezTo>
                  <a:pt x="0" y="5813"/>
                  <a:pt x="1675" y="7488"/>
                  <a:pt x="3743" y="7488"/>
                </a:cubicBezTo>
                <a:cubicBezTo>
                  <a:pt x="5812" y="7488"/>
                  <a:pt x="7487" y="5813"/>
                  <a:pt x="7487" y="3745"/>
                </a:cubicBezTo>
                <a:cubicBezTo>
                  <a:pt x="7487" y="1677"/>
                  <a:pt x="5811" y="1"/>
                  <a:pt x="37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1"/>
          <p:cNvSpPr txBox="1"/>
          <p:nvPr/>
        </p:nvSpPr>
        <p:spPr>
          <a:xfrm>
            <a:off x="522700" y="1138050"/>
            <a:ext cx="426300" cy="444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A</a:t>
            </a:r>
            <a:endParaRPr b="1" sz="2100">
              <a:solidFill>
                <a:schemeClr val="dk1"/>
              </a:solidFill>
              <a:latin typeface="Fira Sans Extra Condensed"/>
              <a:ea typeface="Fira Sans Extra Condensed"/>
              <a:cs typeface="Fira Sans Extra Condensed"/>
              <a:sym typeface="Fira Sans Extra Condensed"/>
            </a:endParaRPr>
          </a:p>
        </p:txBody>
      </p:sp>
      <p:sp>
        <p:nvSpPr>
          <p:cNvPr id="412" name="Google Shape;412;p31"/>
          <p:cNvSpPr/>
          <p:nvPr/>
        </p:nvSpPr>
        <p:spPr>
          <a:xfrm>
            <a:off x="457180" y="1695069"/>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1"/>
          <p:cNvSpPr/>
          <p:nvPr/>
        </p:nvSpPr>
        <p:spPr>
          <a:xfrm>
            <a:off x="504927" y="1742632"/>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8"/>
                  <a:pt x="5810" y="1"/>
                  <a:pt x="37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1"/>
          <p:cNvSpPr txBox="1"/>
          <p:nvPr/>
        </p:nvSpPr>
        <p:spPr>
          <a:xfrm>
            <a:off x="522700" y="1730575"/>
            <a:ext cx="426300" cy="46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B</a:t>
            </a:r>
            <a:endParaRPr b="1" sz="2100">
              <a:solidFill>
                <a:schemeClr val="dk1"/>
              </a:solidFill>
              <a:latin typeface="Fira Sans Extra Condensed"/>
              <a:ea typeface="Fira Sans Extra Condensed"/>
              <a:cs typeface="Fira Sans Extra Condensed"/>
              <a:sym typeface="Fira Sans Extra Condensed"/>
            </a:endParaRPr>
          </a:p>
        </p:txBody>
      </p:sp>
      <p:sp>
        <p:nvSpPr>
          <p:cNvPr id="415" name="Google Shape;415;p31"/>
          <p:cNvSpPr/>
          <p:nvPr/>
        </p:nvSpPr>
        <p:spPr>
          <a:xfrm>
            <a:off x="457180" y="2299643"/>
            <a:ext cx="554207" cy="554145"/>
          </a:xfrm>
          <a:custGeom>
            <a:rect b="b" l="l" r="r" t="t"/>
            <a:pathLst>
              <a:path extrusionOk="0" h="9041" w="9042">
                <a:moveTo>
                  <a:pt x="4521" y="0"/>
                </a:moveTo>
                <a:cubicBezTo>
                  <a:pt x="2025" y="0"/>
                  <a:pt x="1" y="2024"/>
                  <a:pt x="1" y="4521"/>
                </a:cubicBezTo>
                <a:cubicBezTo>
                  <a:pt x="1" y="7017"/>
                  <a:pt x="2025" y="9040"/>
                  <a:pt x="4521" y="9040"/>
                </a:cubicBezTo>
                <a:cubicBezTo>
                  <a:pt x="7018" y="9040"/>
                  <a:pt x="9042" y="7017"/>
                  <a:pt x="9042" y="4521"/>
                </a:cubicBezTo>
                <a:cubicBezTo>
                  <a:pt x="9042" y="2024"/>
                  <a:pt x="7018" y="0"/>
                  <a:pt x="45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504927" y="2347206"/>
            <a:ext cx="458958" cy="458958"/>
          </a:xfrm>
          <a:custGeom>
            <a:rect b="b" l="l" r="r" t="t"/>
            <a:pathLst>
              <a:path extrusionOk="0" h="7488" w="7488">
                <a:moveTo>
                  <a:pt x="3743" y="1"/>
                </a:moveTo>
                <a:cubicBezTo>
                  <a:pt x="1675" y="1"/>
                  <a:pt x="0" y="1676"/>
                  <a:pt x="0" y="3745"/>
                </a:cubicBezTo>
                <a:cubicBezTo>
                  <a:pt x="0" y="5813"/>
                  <a:pt x="1675" y="7488"/>
                  <a:pt x="3743" y="7488"/>
                </a:cubicBezTo>
                <a:cubicBezTo>
                  <a:pt x="5812" y="7488"/>
                  <a:pt x="7487" y="5813"/>
                  <a:pt x="7487" y="3745"/>
                </a:cubicBezTo>
                <a:cubicBezTo>
                  <a:pt x="7487" y="1676"/>
                  <a:pt x="5810" y="1"/>
                  <a:pt x="37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txBox="1"/>
          <p:nvPr/>
        </p:nvSpPr>
        <p:spPr>
          <a:xfrm>
            <a:off x="522700" y="2347175"/>
            <a:ext cx="426300" cy="459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C</a:t>
            </a:r>
            <a:endParaRPr b="1" sz="2100">
              <a:solidFill>
                <a:schemeClr val="dk1"/>
              </a:solidFill>
              <a:latin typeface="Fira Sans Extra Condensed"/>
              <a:ea typeface="Fira Sans Extra Condensed"/>
              <a:cs typeface="Fira Sans Extra Condensed"/>
              <a:sym typeface="Fira Sans Extra Condensed"/>
            </a:endParaRPr>
          </a:p>
        </p:txBody>
      </p:sp>
      <p:sp>
        <p:nvSpPr>
          <p:cNvPr id="418" name="Google Shape;418;p31"/>
          <p:cNvSpPr txBox="1"/>
          <p:nvPr/>
        </p:nvSpPr>
        <p:spPr>
          <a:xfrm>
            <a:off x="3126850" y="3743423"/>
            <a:ext cx="2058300" cy="41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 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Không thể di chuyển 1s</a:t>
            </a:r>
            <a:endParaRPr sz="1200">
              <a:solidFill>
                <a:srgbClr val="000000"/>
              </a:solidFill>
              <a:latin typeface="Roboto"/>
              <a:ea typeface="Roboto"/>
              <a:cs typeface="Roboto"/>
              <a:sym typeface="Roboto"/>
            </a:endParaRPr>
          </a:p>
        </p:txBody>
      </p:sp>
      <p:sp>
        <p:nvSpPr>
          <p:cNvPr id="419" name="Google Shape;419;p31"/>
          <p:cNvSpPr txBox="1"/>
          <p:nvPr/>
        </p:nvSpPr>
        <p:spPr>
          <a:xfrm>
            <a:off x="312685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3"/>
                </a:solidFill>
                <a:latin typeface="Fira Sans Extra Condensed"/>
                <a:ea typeface="Fira Sans Extra Condensed"/>
                <a:cs typeface="Fira Sans Extra Condensed"/>
                <a:sym typeface="Fira Sans Extra Condensed"/>
              </a:rPr>
              <a:t>Enemy 3</a:t>
            </a:r>
            <a:endParaRPr b="1" sz="1600">
              <a:solidFill>
                <a:schemeClr val="accent3"/>
              </a:solidFill>
              <a:latin typeface="Fira Sans Extra Condensed"/>
              <a:ea typeface="Fira Sans Extra Condensed"/>
              <a:cs typeface="Fira Sans Extra Condensed"/>
              <a:sym typeface="Fira Sans Extra Condensed"/>
            </a:endParaRPr>
          </a:p>
        </p:txBody>
      </p:sp>
      <p:sp>
        <p:nvSpPr>
          <p:cNvPr id="420" name="Google Shape;420;p31"/>
          <p:cNvSpPr txBox="1"/>
          <p:nvPr/>
        </p:nvSpPr>
        <p:spPr>
          <a:xfrm>
            <a:off x="457200" y="4505025"/>
            <a:ext cx="2058300" cy="36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Roboto"/>
                <a:ea typeface="Roboto"/>
                <a:cs typeface="Roboto"/>
                <a:sym typeface="Roboto"/>
              </a:rPr>
              <a:t>-1HP</a:t>
            </a:r>
            <a:endParaRPr sz="1200">
              <a:latin typeface="Roboto"/>
              <a:ea typeface="Roboto"/>
              <a:cs typeface="Roboto"/>
              <a:sym typeface="Roboto"/>
            </a:endParaRPr>
          </a:p>
          <a:p>
            <a:pPr indent="0" lvl="0" marL="0" rtl="0" algn="l">
              <a:spcBef>
                <a:spcPts val="0"/>
              </a:spcBef>
              <a:spcAft>
                <a:spcPts val="0"/>
              </a:spcAft>
              <a:buNone/>
            </a:pPr>
            <a:r>
              <a:rPr lang="en" sz="1200">
                <a:latin typeface="Roboto"/>
                <a:ea typeface="Roboto"/>
                <a:cs typeface="Roboto"/>
                <a:sym typeface="Roboto"/>
              </a:rPr>
              <a:t>-50% tốc độ di chuyển 3s</a:t>
            </a:r>
            <a:endParaRPr sz="1200">
              <a:solidFill>
                <a:srgbClr val="000000"/>
              </a:solidFill>
              <a:latin typeface="Roboto"/>
              <a:ea typeface="Roboto"/>
              <a:cs typeface="Roboto"/>
              <a:sym typeface="Roboto"/>
            </a:endParaRPr>
          </a:p>
        </p:txBody>
      </p:sp>
      <p:sp>
        <p:nvSpPr>
          <p:cNvPr id="421" name="Google Shape;421;p31"/>
          <p:cNvSpPr txBox="1"/>
          <p:nvPr/>
        </p:nvSpPr>
        <p:spPr>
          <a:xfrm>
            <a:off x="457175" y="4251961"/>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2"/>
                </a:solidFill>
                <a:latin typeface="Fira Sans Extra Condensed"/>
                <a:ea typeface="Fira Sans Extra Condensed"/>
                <a:cs typeface="Fira Sans Extra Condensed"/>
                <a:sym typeface="Fira Sans Extra Condensed"/>
              </a:rPr>
              <a:t>Enemy 2</a:t>
            </a:r>
            <a:endParaRPr b="1" sz="1600">
              <a:solidFill>
                <a:schemeClr val="accent2"/>
              </a:solidFill>
              <a:latin typeface="Fira Sans Extra Condensed"/>
              <a:ea typeface="Fira Sans Extra Condensed"/>
              <a:cs typeface="Fira Sans Extra Condensed"/>
              <a:sym typeface="Fira Sans Extra Condensed"/>
            </a:endParaRPr>
          </a:p>
        </p:txBody>
      </p:sp>
      <p:sp>
        <p:nvSpPr>
          <p:cNvPr id="422" name="Google Shape;422;p31"/>
          <p:cNvSpPr txBox="1"/>
          <p:nvPr/>
        </p:nvSpPr>
        <p:spPr>
          <a:xfrm>
            <a:off x="457925" y="3743424"/>
            <a:ext cx="2058300" cy="277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-1 HP</a:t>
            </a:r>
            <a:endParaRPr sz="1200">
              <a:solidFill>
                <a:srgbClr val="000000"/>
              </a:solidFill>
              <a:latin typeface="Roboto"/>
              <a:ea typeface="Roboto"/>
              <a:cs typeface="Roboto"/>
              <a:sym typeface="Roboto"/>
            </a:endParaRPr>
          </a:p>
        </p:txBody>
      </p:sp>
      <p:sp>
        <p:nvSpPr>
          <p:cNvPr id="423" name="Google Shape;423;p31"/>
          <p:cNvSpPr txBox="1"/>
          <p:nvPr/>
        </p:nvSpPr>
        <p:spPr>
          <a:xfrm>
            <a:off x="457900" y="3515775"/>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Fira Sans Extra Condensed"/>
                <a:ea typeface="Fira Sans Extra Condensed"/>
                <a:cs typeface="Fira Sans Extra Condensed"/>
                <a:sym typeface="Fira Sans Extra Condensed"/>
              </a:rPr>
              <a:t>Enemy 1</a:t>
            </a:r>
            <a:endParaRPr b="1" sz="1600">
              <a:solidFill>
                <a:schemeClr val="accent1"/>
              </a:solidFill>
              <a:latin typeface="Fira Sans Extra Condensed"/>
              <a:ea typeface="Fira Sans Extra Condensed"/>
              <a:cs typeface="Fira Sans Extra Condensed"/>
              <a:sym typeface="Fira Sans Extra Condensed"/>
            </a:endParaRPr>
          </a:p>
        </p:txBody>
      </p:sp>
      <p:sp>
        <p:nvSpPr>
          <p:cNvPr id="424" name="Google Shape;424;p31"/>
          <p:cNvSpPr txBox="1"/>
          <p:nvPr/>
        </p:nvSpPr>
        <p:spPr>
          <a:xfrm>
            <a:off x="3126858" y="4443204"/>
            <a:ext cx="2058300" cy="32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200">
                <a:latin typeface="Roboto"/>
                <a:ea typeface="Roboto"/>
                <a:cs typeface="Roboto"/>
                <a:sym typeface="Roboto"/>
              </a:rPr>
              <a:t>-3 HP</a:t>
            </a:r>
            <a:endParaRPr sz="1200">
              <a:solidFill>
                <a:srgbClr val="000000"/>
              </a:solidFill>
              <a:latin typeface="Roboto"/>
              <a:ea typeface="Roboto"/>
              <a:cs typeface="Roboto"/>
              <a:sym typeface="Roboto"/>
            </a:endParaRPr>
          </a:p>
        </p:txBody>
      </p:sp>
      <p:sp>
        <p:nvSpPr>
          <p:cNvPr id="425" name="Google Shape;425;p31"/>
          <p:cNvSpPr txBox="1"/>
          <p:nvPr/>
        </p:nvSpPr>
        <p:spPr>
          <a:xfrm>
            <a:off x="3126125" y="4251937"/>
            <a:ext cx="1097700" cy="24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4"/>
                </a:solidFill>
                <a:latin typeface="Fira Sans Extra Condensed"/>
                <a:ea typeface="Fira Sans Extra Condensed"/>
                <a:cs typeface="Fira Sans Extra Condensed"/>
                <a:sym typeface="Fira Sans Extra Condensed"/>
              </a:rPr>
              <a:t>Enemy 4</a:t>
            </a:r>
            <a:endParaRPr b="1" sz="1600">
              <a:solidFill>
                <a:schemeClr val="accent4"/>
              </a:solidFill>
              <a:latin typeface="Fira Sans Extra Condensed"/>
              <a:ea typeface="Fira Sans Extra Condensed"/>
              <a:cs typeface="Fira Sans Extra Condensed"/>
              <a:sym typeface="Fira Sans Extra Condensed"/>
            </a:endParaRPr>
          </a:p>
        </p:txBody>
      </p:sp>
      <p:sp>
        <p:nvSpPr>
          <p:cNvPr id="426" name="Google Shape;426;p31"/>
          <p:cNvSpPr txBox="1"/>
          <p:nvPr/>
        </p:nvSpPr>
        <p:spPr>
          <a:xfrm>
            <a:off x="7618100" y="326849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3</a:t>
            </a:r>
            <a:endParaRPr b="1" sz="1600">
              <a:solidFill>
                <a:schemeClr val="dk1"/>
              </a:solidFill>
              <a:latin typeface="Fira Sans Extra Condensed"/>
              <a:ea typeface="Fira Sans Extra Condensed"/>
              <a:cs typeface="Fira Sans Extra Condensed"/>
              <a:sym typeface="Fira Sans Extra Condensed"/>
            </a:endParaRPr>
          </a:p>
        </p:txBody>
      </p:sp>
      <p:sp>
        <p:nvSpPr>
          <p:cNvPr id="427" name="Google Shape;427;p31"/>
          <p:cNvSpPr txBox="1"/>
          <p:nvPr/>
        </p:nvSpPr>
        <p:spPr>
          <a:xfrm>
            <a:off x="6882200" y="321884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25%</a:t>
            </a:r>
            <a:endParaRPr b="1" sz="2100">
              <a:solidFill>
                <a:schemeClr val="dk1"/>
              </a:solidFill>
              <a:latin typeface="Fira Sans Extra Condensed"/>
              <a:ea typeface="Fira Sans Extra Condensed"/>
              <a:cs typeface="Fira Sans Extra Condensed"/>
              <a:sym typeface="Fira Sans Extra Condensed"/>
            </a:endParaRPr>
          </a:p>
        </p:txBody>
      </p:sp>
      <p:sp>
        <p:nvSpPr>
          <p:cNvPr id="428" name="Google Shape;428;p31"/>
          <p:cNvSpPr txBox="1"/>
          <p:nvPr/>
        </p:nvSpPr>
        <p:spPr>
          <a:xfrm>
            <a:off x="7618100" y="1403650"/>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1</a:t>
            </a:r>
            <a:endParaRPr b="1" sz="1600">
              <a:solidFill>
                <a:schemeClr val="dk1"/>
              </a:solidFill>
              <a:latin typeface="Fira Sans Extra Condensed"/>
              <a:ea typeface="Fira Sans Extra Condensed"/>
              <a:cs typeface="Fira Sans Extra Condensed"/>
              <a:sym typeface="Fira Sans Extra Condensed"/>
            </a:endParaRPr>
          </a:p>
        </p:txBody>
      </p:sp>
      <p:sp>
        <p:nvSpPr>
          <p:cNvPr id="429" name="Google Shape;429;p31"/>
          <p:cNvSpPr txBox="1"/>
          <p:nvPr/>
        </p:nvSpPr>
        <p:spPr>
          <a:xfrm>
            <a:off x="6760550" y="1357500"/>
            <a:ext cx="9792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25</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430" name="Google Shape;430;p31"/>
          <p:cNvSpPr txBox="1"/>
          <p:nvPr/>
        </p:nvSpPr>
        <p:spPr>
          <a:xfrm>
            <a:off x="7618100" y="2330977"/>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2</a:t>
            </a:r>
            <a:endParaRPr b="1" sz="1600">
              <a:solidFill>
                <a:schemeClr val="dk1"/>
              </a:solidFill>
              <a:latin typeface="Fira Sans Extra Condensed"/>
              <a:ea typeface="Fira Sans Extra Condensed"/>
              <a:cs typeface="Fira Sans Extra Condensed"/>
              <a:sym typeface="Fira Sans Extra Condensed"/>
            </a:endParaRPr>
          </a:p>
        </p:txBody>
      </p:sp>
      <p:sp>
        <p:nvSpPr>
          <p:cNvPr id="431" name="Google Shape;431;p31"/>
          <p:cNvSpPr txBox="1"/>
          <p:nvPr/>
        </p:nvSpPr>
        <p:spPr>
          <a:xfrm>
            <a:off x="6882200" y="2281327"/>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25</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432" name="Google Shape;432;p31"/>
          <p:cNvSpPr txBox="1"/>
          <p:nvPr/>
        </p:nvSpPr>
        <p:spPr>
          <a:xfrm>
            <a:off x="7618100" y="4205475"/>
            <a:ext cx="924000" cy="3600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Enemy 4</a:t>
            </a:r>
            <a:endParaRPr b="1" sz="1600">
              <a:solidFill>
                <a:schemeClr val="dk1"/>
              </a:solidFill>
              <a:latin typeface="Fira Sans Extra Condensed"/>
              <a:ea typeface="Fira Sans Extra Condensed"/>
              <a:cs typeface="Fira Sans Extra Condensed"/>
              <a:sym typeface="Fira Sans Extra Condensed"/>
            </a:endParaRPr>
          </a:p>
        </p:txBody>
      </p:sp>
      <p:sp>
        <p:nvSpPr>
          <p:cNvPr id="433" name="Google Shape;433;p31"/>
          <p:cNvSpPr txBox="1"/>
          <p:nvPr/>
        </p:nvSpPr>
        <p:spPr>
          <a:xfrm>
            <a:off x="6882200" y="4155825"/>
            <a:ext cx="735900" cy="459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25</a:t>
            </a:r>
            <a:r>
              <a:rPr b="1" lang="en" sz="2100">
                <a:solidFill>
                  <a:schemeClr val="dk1"/>
                </a:solidFill>
                <a:latin typeface="Fira Sans Extra Condensed"/>
                <a:ea typeface="Fira Sans Extra Condensed"/>
                <a:cs typeface="Fira Sans Extra Condensed"/>
                <a:sym typeface="Fira Sans Extra Condensed"/>
              </a:rPr>
              <a:t>%</a:t>
            </a:r>
            <a:endParaRPr b="1" sz="2100">
              <a:solidFill>
                <a:schemeClr val="dk1"/>
              </a:solidFill>
              <a:latin typeface="Fira Sans Extra Condensed"/>
              <a:ea typeface="Fira Sans Extra Condensed"/>
              <a:cs typeface="Fira Sans Extra Condensed"/>
              <a:sym typeface="Fira Sans Extra Condensed"/>
            </a:endParaRPr>
          </a:p>
        </p:txBody>
      </p:sp>
      <p:sp>
        <p:nvSpPr>
          <p:cNvPr id="434" name="Google Shape;434;p31"/>
          <p:cNvSpPr txBox="1"/>
          <p:nvPr/>
        </p:nvSpPr>
        <p:spPr>
          <a:xfrm>
            <a:off x="-13650" y="68050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Fira Sans Extra Condensed"/>
                <a:ea typeface="Fira Sans Extra Condensed"/>
                <a:cs typeface="Fira Sans Extra Condensed"/>
                <a:sym typeface="Fira Sans Extra Condensed"/>
              </a:rPr>
              <a:t>Time: 40</a:t>
            </a:r>
            <a:endParaRPr sz="2400">
              <a:solidFill>
                <a:schemeClr val="dk1"/>
              </a:solidFill>
              <a:latin typeface="Fira Sans Extra Condensed"/>
              <a:ea typeface="Fira Sans Extra Condensed"/>
              <a:cs typeface="Fira Sans Extra Condensed"/>
              <a:sym typeface="Fira Sans Extra Condensed"/>
            </a:endParaRPr>
          </a:p>
        </p:txBody>
      </p:sp>
      <p:pic>
        <p:nvPicPr>
          <p:cNvPr id="435" name="Google Shape;435;p31"/>
          <p:cNvPicPr preferRelativeResize="0"/>
          <p:nvPr/>
        </p:nvPicPr>
        <p:blipFill>
          <a:blip r:embed="rId3">
            <a:alphaModFix/>
          </a:blip>
          <a:stretch>
            <a:fillRect/>
          </a:stretch>
        </p:blipFill>
        <p:spPr>
          <a:xfrm>
            <a:off x="6132312" y="1354612"/>
            <a:ext cx="458950" cy="458950"/>
          </a:xfrm>
          <a:prstGeom prst="rect">
            <a:avLst/>
          </a:prstGeom>
          <a:noFill/>
          <a:ln>
            <a:noFill/>
          </a:ln>
        </p:spPr>
      </p:pic>
      <p:pic>
        <p:nvPicPr>
          <p:cNvPr id="436" name="Google Shape;436;p31"/>
          <p:cNvPicPr preferRelativeResize="0"/>
          <p:nvPr/>
        </p:nvPicPr>
        <p:blipFill>
          <a:blip r:embed="rId4">
            <a:alphaModFix/>
          </a:blip>
          <a:stretch>
            <a:fillRect/>
          </a:stretch>
        </p:blipFill>
        <p:spPr>
          <a:xfrm>
            <a:off x="6108700" y="2275199"/>
            <a:ext cx="506176" cy="481500"/>
          </a:xfrm>
          <a:prstGeom prst="rect">
            <a:avLst/>
          </a:prstGeom>
          <a:noFill/>
          <a:ln>
            <a:noFill/>
          </a:ln>
        </p:spPr>
      </p:pic>
      <p:pic>
        <p:nvPicPr>
          <p:cNvPr id="437" name="Google Shape;437;p31"/>
          <p:cNvPicPr preferRelativeResize="0"/>
          <p:nvPr/>
        </p:nvPicPr>
        <p:blipFill>
          <a:blip r:embed="rId5">
            <a:alphaModFix/>
          </a:blip>
          <a:stretch>
            <a:fillRect/>
          </a:stretch>
        </p:blipFill>
        <p:spPr>
          <a:xfrm>
            <a:off x="6084688" y="3158362"/>
            <a:ext cx="554200" cy="579751"/>
          </a:xfrm>
          <a:prstGeom prst="rect">
            <a:avLst/>
          </a:prstGeom>
          <a:noFill/>
          <a:ln>
            <a:noFill/>
          </a:ln>
        </p:spPr>
      </p:pic>
      <p:pic>
        <p:nvPicPr>
          <p:cNvPr id="438" name="Google Shape;438;p31"/>
          <p:cNvPicPr preferRelativeResize="0"/>
          <p:nvPr/>
        </p:nvPicPr>
        <p:blipFill>
          <a:blip r:embed="rId6">
            <a:alphaModFix/>
          </a:blip>
          <a:stretch>
            <a:fillRect/>
          </a:stretch>
        </p:blipFill>
        <p:spPr>
          <a:xfrm>
            <a:off x="6084697" y="4092530"/>
            <a:ext cx="554200" cy="5759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Nội dung thuyết trình</a:t>
            </a:r>
            <a:endParaRPr b="1">
              <a:solidFill>
                <a:schemeClr val="dk1"/>
              </a:solidFill>
            </a:endParaRPr>
          </a:p>
        </p:txBody>
      </p:sp>
      <p:sp>
        <p:nvSpPr>
          <p:cNvPr id="61" name="Google Shape;61;p14"/>
          <p:cNvSpPr txBox="1"/>
          <p:nvPr/>
        </p:nvSpPr>
        <p:spPr>
          <a:xfrm>
            <a:off x="836800" y="1033275"/>
            <a:ext cx="7269300" cy="21435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Phân chia công việc</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Công cụ sử dụng và nguồn tham khảo</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Giới thiệu game</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Gameplay</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Demo</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Khó khăn và giải pháp</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Hướng phát triển trong tương lai</a:t>
            </a:r>
            <a:endParaRPr sz="18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2"/>
          <p:cNvSpPr/>
          <p:nvPr/>
        </p:nvSpPr>
        <p:spPr>
          <a:xfrm>
            <a:off x="488975" y="979050"/>
            <a:ext cx="1893000" cy="383100"/>
          </a:xfrm>
          <a:prstGeom prst="roundRect">
            <a:avLst>
              <a:gd fmla="val 50000" name="adj"/>
            </a:avLst>
          </a:prstGeom>
          <a:solidFill>
            <a:srgbClr val="00A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Khó khăn &amp; giải pháp</a:t>
            </a:r>
            <a:endParaRPr b="1">
              <a:solidFill>
                <a:schemeClr val="dk1"/>
              </a:solidFill>
            </a:endParaRPr>
          </a:p>
        </p:txBody>
      </p:sp>
      <p:sp>
        <p:nvSpPr>
          <p:cNvPr id="445" name="Google Shape;445;p32"/>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Khó khăn</a:t>
            </a:r>
            <a:endParaRPr b="1" sz="1800">
              <a:solidFill>
                <a:schemeClr val="lt1"/>
              </a:solidFill>
              <a:latin typeface="Fira Sans Extra Condensed"/>
              <a:ea typeface="Fira Sans Extra Condensed"/>
              <a:cs typeface="Fira Sans Extra Condensed"/>
              <a:sym typeface="Fira Sans Extra Condensed"/>
            </a:endParaRPr>
          </a:p>
        </p:txBody>
      </p:sp>
      <p:sp>
        <p:nvSpPr>
          <p:cNvPr id="446" name="Google Shape;446;p32"/>
          <p:cNvSpPr txBox="1"/>
          <p:nvPr/>
        </p:nvSpPr>
        <p:spPr>
          <a:xfrm>
            <a:off x="557100" y="1561700"/>
            <a:ext cx="8029800" cy="12051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0ABAC"/>
              </a:buClr>
              <a:buSzPts val="1200"/>
              <a:buFont typeface="Roboto"/>
              <a:buChar char="●"/>
            </a:pPr>
            <a:r>
              <a:rPr lang="en" sz="1600">
                <a:solidFill>
                  <a:schemeClr val="dk1"/>
                </a:solidFill>
                <a:latin typeface="Roboto"/>
                <a:ea typeface="Roboto"/>
                <a:cs typeface="Roboto"/>
                <a:sym typeface="Roboto"/>
              </a:rPr>
              <a:t>Mất thời gian đầu làm quen mới framework</a:t>
            </a:r>
            <a:endParaRPr sz="1600">
              <a:solidFill>
                <a:schemeClr val="dk1"/>
              </a:solidFill>
              <a:latin typeface="Roboto"/>
              <a:ea typeface="Roboto"/>
              <a:cs typeface="Roboto"/>
              <a:sym typeface="Roboto"/>
            </a:endParaRPr>
          </a:p>
          <a:p>
            <a:pPr indent="-304800" lvl="0" marL="457200" rtl="0" algn="l">
              <a:lnSpc>
                <a:spcPct val="150000"/>
              </a:lnSpc>
              <a:spcBef>
                <a:spcPts val="0"/>
              </a:spcBef>
              <a:spcAft>
                <a:spcPts val="0"/>
              </a:spcAft>
              <a:buClr>
                <a:srgbClr val="00ABAC"/>
              </a:buClr>
              <a:buSzPts val="1200"/>
              <a:buFont typeface="Roboto"/>
              <a:buChar char="●"/>
            </a:pPr>
            <a:r>
              <a:rPr lang="en" sz="1600">
                <a:solidFill>
                  <a:schemeClr val="dk1"/>
                </a:solidFill>
                <a:latin typeface="Roboto"/>
                <a:ea typeface="Roboto"/>
                <a:cs typeface="Roboto"/>
                <a:sym typeface="Roboto"/>
              </a:rPr>
              <a:t>Trong việc khởi tạo enemy (tạo và xoá đối tượng liên tục dẫn đến giảm hiệu suất, tốn tài nguyên)</a:t>
            </a:r>
            <a:endParaRPr sz="160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t/>
            </a:r>
            <a:endParaRPr sz="1600">
              <a:solidFill>
                <a:schemeClr val="dk1"/>
              </a:solidFill>
              <a:latin typeface="Roboto"/>
              <a:ea typeface="Roboto"/>
              <a:cs typeface="Roboto"/>
              <a:sym typeface="Roboto"/>
            </a:endParaRPr>
          </a:p>
        </p:txBody>
      </p:sp>
      <p:sp>
        <p:nvSpPr>
          <p:cNvPr id="447" name="Google Shape;447;p32"/>
          <p:cNvSpPr/>
          <p:nvPr/>
        </p:nvSpPr>
        <p:spPr>
          <a:xfrm>
            <a:off x="544100" y="2934200"/>
            <a:ext cx="1893000" cy="383100"/>
          </a:xfrm>
          <a:prstGeom prst="roundRect">
            <a:avLst>
              <a:gd fmla="val 50000" name="adj"/>
            </a:avLst>
          </a:prstGeom>
          <a:solidFill>
            <a:srgbClr val="00A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txBox="1"/>
          <p:nvPr/>
        </p:nvSpPr>
        <p:spPr>
          <a:xfrm>
            <a:off x="654350" y="302285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Giải pháp</a:t>
            </a:r>
            <a:endParaRPr b="1" sz="1800">
              <a:solidFill>
                <a:schemeClr val="lt1"/>
              </a:solidFill>
              <a:latin typeface="Fira Sans Extra Condensed"/>
              <a:ea typeface="Fira Sans Extra Condensed"/>
              <a:cs typeface="Fira Sans Extra Condensed"/>
              <a:sym typeface="Fira Sans Extra Condensed"/>
            </a:endParaRPr>
          </a:p>
        </p:txBody>
      </p:sp>
      <p:sp>
        <p:nvSpPr>
          <p:cNvPr id="449" name="Google Shape;449;p32"/>
          <p:cNvSpPr txBox="1"/>
          <p:nvPr/>
        </p:nvSpPr>
        <p:spPr>
          <a:xfrm>
            <a:off x="557100" y="3484700"/>
            <a:ext cx="8029800" cy="10284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rgbClr val="00ABAC"/>
              </a:buClr>
              <a:buSzPts val="1200"/>
              <a:buFont typeface="Roboto"/>
              <a:buChar char="●"/>
            </a:pPr>
            <a:r>
              <a:rPr lang="en" sz="1600">
                <a:solidFill>
                  <a:schemeClr val="dk1"/>
                </a:solidFill>
                <a:latin typeface="Roboto"/>
                <a:ea typeface="Roboto"/>
                <a:cs typeface="Roboto"/>
                <a:sym typeface="Roboto"/>
              </a:rPr>
              <a:t>Tra cứu tài liệu, video hướng dẫn của công ty, trên mạng</a:t>
            </a:r>
            <a:endParaRPr sz="1600">
              <a:solidFill>
                <a:schemeClr val="dk1"/>
              </a:solidFill>
              <a:latin typeface="Roboto"/>
              <a:ea typeface="Roboto"/>
              <a:cs typeface="Roboto"/>
              <a:sym typeface="Roboto"/>
            </a:endParaRPr>
          </a:p>
          <a:p>
            <a:pPr indent="-304800" lvl="0" marL="457200" rtl="0" algn="l">
              <a:lnSpc>
                <a:spcPct val="150000"/>
              </a:lnSpc>
              <a:spcBef>
                <a:spcPts val="0"/>
              </a:spcBef>
              <a:spcAft>
                <a:spcPts val="0"/>
              </a:spcAft>
              <a:buClr>
                <a:srgbClr val="00ABAC"/>
              </a:buClr>
              <a:buSzPts val="1200"/>
              <a:buFont typeface="Roboto"/>
              <a:buChar char="●"/>
            </a:pPr>
            <a:r>
              <a:rPr lang="en" sz="1600">
                <a:solidFill>
                  <a:schemeClr val="dk1"/>
                </a:solidFill>
                <a:latin typeface="Roboto"/>
                <a:ea typeface="Roboto"/>
                <a:cs typeface="Roboto"/>
                <a:sym typeface="Roboto"/>
              </a:rPr>
              <a:t>Sử dụng phương pháp của anh Hoàng hướng dẫn</a:t>
            </a:r>
            <a:endParaRPr sz="1600">
              <a:solidFill>
                <a:schemeClr val="dk1"/>
              </a:solidFill>
              <a:latin typeface="Roboto"/>
              <a:ea typeface="Roboto"/>
              <a:cs typeface="Roboto"/>
              <a:sym typeface="Roboto"/>
            </a:endParaRPr>
          </a:p>
          <a:p>
            <a:pPr indent="0" lvl="0" marL="0" rtl="0" algn="l">
              <a:lnSpc>
                <a:spcPct val="150000"/>
              </a:lnSpc>
              <a:spcBef>
                <a:spcPts val="0"/>
              </a:spcBef>
              <a:spcAft>
                <a:spcPts val="0"/>
              </a:spcAft>
              <a:buNone/>
            </a:pPr>
            <a:r>
              <a:t/>
            </a:r>
            <a:endParaRPr sz="1600">
              <a:solidFill>
                <a:schemeClr val="dk1"/>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33"/>
          <p:cNvSpPr/>
          <p:nvPr/>
        </p:nvSpPr>
        <p:spPr>
          <a:xfrm rot="-5400000">
            <a:off x="192775" y="1950050"/>
            <a:ext cx="2706900" cy="2136900"/>
          </a:xfrm>
          <a:prstGeom prst="round2SameRect">
            <a:avLst>
              <a:gd fmla="val 17662" name="adj1"/>
              <a:gd fmla="val 0" name="adj2"/>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Hướng phát triển tương lai</a:t>
            </a:r>
            <a:endParaRPr>
              <a:solidFill>
                <a:schemeClr val="dk1"/>
              </a:solidFill>
            </a:endParaRPr>
          </a:p>
        </p:txBody>
      </p:sp>
      <p:sp>
        <p:nvSpPr>
          <p:cNvPr id="456" name="Google Shape;456;p33"/>
          <p:cNvSpPr/>
          <p:nvPr/>
        </p:nvSpPr>
        <p:spPr>
          <a:xfrm>
            <a:off x="4411434" y="1305727"/>
            <a:ext cx="487809" cy="783105"/>
          </a:xfrm>
          <a:custGeom>
            <a:rect b="b" l="l" r="r" t="t"/>
            <a:pathLst>
              <a:path extrusionOk="0" h="37211" w="21131">
                <a:moveTo>
                  <a:pt x="0" y="17523"/>
                </a:moveTo>
                <a:lnTo>
                  <a:pt x="0" y="37211"/>
                </a:lnTo>
                <a:lnTo>
                  <a:pt x="21131" y="25357"/>
                </a:lnTo>
                <a:lnTo>
                  <a:pt x="21131" y="0"/>
                </a:lnTo>
                <a:close/>
              </a:path>
            </a:pathLst>
          </a:custGeom>
          <a:solidFill>
            <a:srgbClr val="F8AA05"/>
          </a:solidFill>
          <a:ln>
            <a:noFill/>
          </a:ln>
        </p:spPr>
      </p:sp>
      <p:sp>
        <p:nvSpPr>
          <p:cNvPr id="457" name="Google Shape;457;p33"/>
          <p:cNvSpPr/>
          <p:nvPr/>
        </p:nvSpPr>
        <p:spPr>
          <a:xfrm>
            <a:off x="4417489" y="1881451"/>
            <a:ext cx="472012" cy="663651"/>
          </a:xfrm>
          <a:custGeom>
            <a:rect b="b" l="l" r="r" t="t"/>
            <a:pathLst>
              <a:path extrusionOk="0" h="34029" w="19766">
                <a:moveTo>
                  <a:pt x="19765" y="0"/>
                </a:moveTo>
                <a:lnTo>
                  <a:pt x="1" y="12299"/>
                </a:lnTo>
                <a:lnTo>
                  <a:pt x="1" y="34028"/>
                </a:lnTo>
                <a:lnTo>
                  <a:pt x="19765" y="27837"/>
                </a:lnTo>
                <a:lnTo>
                  <a:pt x="19765" y="0"/>
                </a:lnTo>
                <a:close/>
              </a:path>
            </a:pathLst>
          </a:custGeom>
          <a:solidFill>
            <a:srgbClr val="E9BD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58" name="Google Shape;458;p33"/>
          <p:cNvSpPr/>
          <p:nvPr/>
        </p:nvSpPr>
        <p:spPr>
          <a:xfrm rot="5400000">
            <a:off x="6516600" y="254251"/>
            <a:ext cx="543000" cy="37974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59" name="Google Shape;459;p33"/>
          <p:cNvSpPr/>
          <p:nvPr/>
        </p:nvSpPr>
        <p:spPr>
          <a:xfrm>
            <a:off x="2647950" y="2121304"/>
            <a:ext cx="1769619" cy="423789"/>
          </a:xfrm>
          <a:custGeom>
            <a:rect b="b" l="l" r="r" t="t"/>
            <a:pathLst>
              <a:path extrusionOk="0" h="21730" w="65378">
                <a:moveTo>
                  <a:pt x="1" y="0"/>
                </a:moveTo>
                <a:lnTo>
                  <a:pt x="1" y="21729"/>
                </a:lnTo>
                <a:lnTo>
                  <a:pt x="65378" y="21729"/>
                </a:lnTo>
                <a:lnTo>
                  <a:pt x="653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0" name="Google Shape;460;p33"/>
          <p:cNvSpPr/>
          <p:nvPr/>
        </p:nvSpPr>
        <p:spPr>
          <a:xfrm>
            <a:off x="4417489" y="1881201"/>
            <a:ext cx="472012" cy="663651"/>
          </a:xfrm>
          <a:custGeom>
            <a:rect b="b" l="l" r="r" t="t"/>
            <a:pathLst>
              <a:path extrusionOk="0" h="34029" w="19766">
                <a:moveTo>
                  <a:pt x="19765" y="0"/>
                </a:moveTo>
                <a:lnTo>
                  <a:pt x="1" y="12299"/>
                </a:lnTo>
                <a:lnTo>
                  <a:pt x="1" y="34028"/>
                </a:lnTo>
                <a:lnTo>
                  <a:pt x="19765" y="27837"/>
                </a:lnTo>
                <a:lnTo>
                  <a:pt x="19765" y="0"/>
                </a:lnTo>
                <a:close/>
              </a:path>
            </a:pathLst>
          </a:custGeom>
          <a:solidFill>
            <a:srgbClr val="C765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1" name="Google Shape;461;p33"/>
          <p:cNvSpPr/>
          <p:nvPr/>
        </p:nvSpPr>
        <p:spPr>
          <a:xfrm rot="5400000">
            <a:off x="6516450" y="829969"/>
            <a:ext cx="543000" cy="3797400"/>
          </a:xfrm>
          <a:prstGeom prst="round2SameRect">
            <a:avLst>
              <a:gd fmla="val 50000"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2" name="Google Shape;462;p33"/>
          <p:cNvSpPr/>
          <p:nvPr/>
        </p:nvSpPr>
        <p:spPr>
          <a:xfrm>
            <a:off x="2647950" y="2577101"/>
            <a:ext cx="1769619" cy="423789"/>
          </a:xfrm>
          <a:custGeom>
            <a:rect b="b" l="l" r="r" t="t"/>
            <a:pathLst>
              <a:path extrusionOk="0" h="21730" w="65378">
                <a:moveTo>
                  <a:pt x="1" y="0"/>
                </a:moveTo>
                <a:lnTo>
                  <a:pt x="1" y="21729"/>
                </a:lnTo>
                <a:lnTo>
                  <a:pt x="65378" y="21729"/>
                </a:lnTo>
                <a:lnTo>
                  <a:pt x="653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3" name="Google Shape;463;p33"/>
          <p:cNvSpPr/>
          <p:nvPr/>
        </p:nvSpPr>
        <p:spPr>
          <a:xfrm>
            <a:off x="4417489" y="2457516"/>
            <a:ext cx="472012" cy="543379"/>
          </a:xfrm>
          <a:custGeom>
            <a:rect b="b" l="l" r="r" t="t"/>
            <a:pathLst>
              <a:path extrusionOk="0" h="27862" w="19766">
                <a:moveTo>
                  <a:pt x="19765" y="1"/>
                </a:moveTo>
                <a:lnTo>
                  <a:pt x="1" y="6132"/>
                </a:lnTo>
                <a:lnTo>
                  <a:pt x="1" y="27861"/>
                </a:lnTo>
                <a:lnTo>
                  <a:pt x="19765" y="27837"/>
                </a:lnTo>
                <a:lnTo>
                  <a:pt x="19765" y="1"/>
                </a:lnTo>
                <a:close/>
              </a:path>
            </a:pathLst>
          </a:custGeom>
          <a:solidFill>
            <a:srgbClr val="F5D1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4" name="Google Shape;464;p33"/>
          <p:cNvSpPr/>
          <p:nvPr/>
        </p:nvSpPr>
        <p:spPr>
          <a:xfrm>
            <a:off x="4417489" y="2457061"/>
            <a:ext cx="472012" cy="543379"/>
          </a:xfrm>
          <a:custGeom>
            <a:rect b="b" l="l" r="r" t="t"/>
            <a:pathLst>
              <a:path extrusionOk="0" h="27862" w="19766">
                <a:moveTo>
                  <a:pt x="19765" y="1"/>
                </a:moveTo>
                <a:lnTo>
                  <a:pt x="1" y="6132"/>
                </a:lnTo>
                <a:lnTo>
                  <a:pt x="1" y="27861"/>
                </a:lnTo>
                <a:lnTo>
                  <a:pt x="19765" y="27837"/>
                </a:lnTo>
                <a:lnTo>
                  <a:pt x="19765" y="1"/>
                </a:lnTo>
                <a:close/>
              </a:path>
            </a:pathLst>
          </a:custGeom>
          <a:solidFill>
            <a:srgbClr val="8D3C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5" name="Google Shape;465;p33"/>
          <p:cNvSpPr/>
          <p:nvPr/>
        </p:nvSpPr>
        <p:spPr>
          <a:xfrm rot="5400000">
            <a:off x="6516450" y="1406223"/>
            <a:ext cx="543000" cy="37974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6" name="Google Shape;466;p33"/>
          <p:cNvSpPr/>
          <p:nvPr/>
        </p:nvSpPr>
        <p:spPr>
          <a:xfrm>
            <a:off x="2647950" y="3033132"/>
            <a:ext cx="1769619" cy="423789"/>
          </a:xfrm>
          <a:custGeom>
            <a:rect b="b" l="l" r="r" t="t"/>
            <a:pathLst>
              <a:path extrusionOk="0" h="21730" w="65378">
                <a:moveTo>
                  <a:pt x="1" y="0"/>
                </a:moveTo>
                <a:lnTo>
                  <a:pt x="1" y="21729"/>
                </a:lnTo>
                <a:lnTo>
                  <a:pt x="65378" y="21729"/>
                </a:lnTo>
                <a:lnTo>
                  <a:pt x="653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7" name="Google Shape;467;p33"/>
          <p:cNvSpPr/>
          <p:nvPr/>
        </p:nvSpPr>
        <p:spPr>
          <a:xfrm>
            <a:off x="4417489" y="3033132"/>
            <a:ext cx="472012" cy="543359"/>
          </a:xfrm>
          <a:custGeom>
            <a:rect b="b" l="l" r="r" t="t"/>
            <a:pathLst>
              <a:path extrusionOk="0" h="27861" w="19766">
                <a:moveTo>
                  <a:pt x="1" y="0"/>
                </a:moveTo>
                <a:lnTo>
                  <a:pt x="1" y="21729"/>
                </a:lnTo>
                <a:lnTo>
                  <a:pt x="19765" y="27861"/>
                </a:lnTo>
                <a:lnTo>
                  <a:pt x="19765" y="24"/>
                </a:lnTo>
                <a:lnTo>
                  <a:pt x="1" y="0"/>
                </a:lnTo>
                <a:close/>
              </a:path>
            </a:pathLst>
          </a:custGeom>
          <a:solidFill>
            <a:srgbClr val="E75B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8" name="Google Shape;468;p33"/>
          <p:cNvSpPr/>
          <p:nvPr/>
        </p:nvSpPr>
        <p:spPr>
          <a:xfrm>
            <a:off x="4417489" y="3032882"/>
            <a:ext cx="472012" cy="543359"/>
          </a:xfrm>
          <a:custGeom>
            <a:rect b="b" l="l" r="r" t="t"/>
            <a:pathLst>
              <a:path extrusionOk="0" h="27861" w="19766">
                <a:moveTo>
                  <a:pt x="1" y="0"/>
                </a:moveTo>
                <a:lnTo>
                  <a:pt x="1" y="21729"/>
                </a:lnTo>
                <a:lnTo>
                  <a:pt x="19765" y="27861"/>
                </a:lnTo>
                <a:lnTo>
                  <a:pt x="19765" y="24"/>
                </a:lnTo>
                <a:lnTo>
                  <a:pt x="1" y="0"/>
                </a:lnTo>
                <a:close/>
              </a:path>
            </a:pathLst>
          </a:custGeom>
          <a:solidFill>
            <a:srgbClr val="3D8B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69" name="Google Shape;469;p33"/>
          <p:cNvSpPr/>
          <p:nvPr/>
        </p:nvSpPr>
        <p:spPr>
          <a:xfrm rot="5400000">
            <a:off x="6516450" y="1981977"/>
            <a:ext cx="543000" cy="37974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0" name="Google Shape;470;p33"/>
          <p:cNvSpPr/>
          <p:nvPr/>
        </p:nvSpPr>
        <p:spPr>
          <a:xfrm>
            <a:off x="2647950" y="3489144"/>
            <a:ext cx="1769619" cy="423789"/>
          </a:xfrm>
          <a:custGeom>
            <a:rect b="b" l="l" r="r" t="t"/>
            <a:pathLst>
              <a:path extrusionOk="0" h="21730" w="65378">
                <a:moveTo>
                  <a:pt x="1" y="1"/>
                </a:moveTo>
                <a:lnTo>
                  <a:pt x="1" y="21730"/>
                </a:lnTo>
                <a:lnTo>
                  <a:pt x="65378" y="21730"/>
                </a:lnTo>
                <a:lnTo>
                  <a:pt x="653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1" name="Google Shape;471;p33"/>
          <p:cNvSpPr/>
          <p:nvPr/>
        </p:nvSpPr>
        <p:spPr>
          <a:xfrm>
            <a:off x="4417489" y="3489144"/>
            <a:ext cx="472012" cy="663436"/>
          </a:xfrm>
          <a:custGeom>
            <a:rect b="b" l="l" r="r" t="t"/>
            <a:pathLst>
              <a:path extrusionOk="0" h="34018" w="19766">
                <a:moveTo>
                  <a:pt x="1" y="1"/>
                </a:moveTo>
                <a:lnTo>
                  <a:pt x="1" y="21730"/>
                </a:lnTo>
                <a:lnTo>
                  <a:pt x="19765" y="34017"/>
                </a:lnTo>
                <a:lnTo>
                  <a:pt x="19765" y="6180"/>
                </a:lnTo>
                <a:lnTo>
                  <a:pt x="1" y="1"/>
                </a:lnTo>
                <a:close/>
              </a:path>
            </a:pathLst>
          </a:custGeom>
          <a:solidFill>
            <a:srgbClr val="216D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2" name="Google Shape;472;p33"/>
          <p:cNvSpPr/>
          <p:nvPr/>
        </p:nvSpPr>
        <p:spPr>
          <a:xfrm>
            <a:off x="2647950" y="3945163"/>
            <a:ext cx="1769619" cy="423789"/>
          </a:xfrm>
          <a:custGeom>
            <a:rect b="b" l="l" r="r" t="t"/>
            <a:pathLst>
              <a:path extrusionOk="0" h="21730" w="65378">
                <a:moveTo>
                  <a:pt x="1" y="1"/>
                </a:moveTo>
                <a:lnTo>
                  <a:pt x="1" y="21730"/>
                </a:lnTo>
                <a:lnTo>
                  <a:pt x="65378" y="21730"/>
                </a:lnTo>
                <a:lnTo>
                  <a:pt x="653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3" name="Google Shape;473;p33"/>
          <p:cNvSpPr/>
          <p:nvPr/>
        </p:nvSpPr>
        <p:spPr>
          <a:xfrm rot="5400000">
            <a:off x="6516450" y="2557725"/>
            <a:ext cx="543000" cy="37974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4" name="Google Shape;474;p33"/>
          <p:cNvSpPr/>
          <p:nvPr/>
        </p:nvSpPr>
        <p:spPr>
          <a:xfrm rot="5400000">
            <a:off x="6516600" y="-321475"/>
            <a:ext cx="543000" cy="3797400"/>
          </a:xfrm>
          <a:prstGeom prst="round2SameRect">
            <a:avLst>
              <a:gd fmla="val 50000"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5" name="Google Shape;475;p33"/>
          <p:cNvSpPr/>
          <p:nvPr/>
        </p:nvSpPr>
        <p:spPr>
          <a:xfrm>
            <a:off x="2647950" y="1665074"/>
            <a:ext cx="1769619" cy="423789"/>
          </a:xfrm>
          <a:custGeom>
            <a:rect b="b" l="l" r="r" t="t"/>
            <a:pathLst>
              <a:path extrusionOk="0" h="21730" w="65378">
                <a:moveTo>
                  <a:pt x="1" y="0"/>
                </a:moveTo>
                <a:lnTo>
                  <a:pt x="1" y="21729"/>
                </a:lnTo>
                <a:lnTo>
                  <a:pt x="65378" y="21729"/>
                </a:lnTo>
                <a:lnTo>
                  <a:pt x="653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76" name="Google Shape;476;p33"/>
          <p:cNvSpPr/>
          <p:nvPr/>
        </p:nvSpPr>
        <p:spPr>
          <a:xfrm flipH="1" rot="10800000">
            <a:off x="4411434" y="3945195"/>
            <a:ext cx="487809" cy="783105"/>
          </a:xfrm>
          <a:custGeom>
            <a:rect b="b" l="l" r="r" t="t"/>
            <a:pathLst>
              <a:path extrusionOk="0" h="37211" w="21131">
                <a:moveTo>
                  <a:pt x="0" y="17523"/>
                </a:moveTo>
                <a:lnTo>
                  <a:pt x="0" y="37211"/>
                </a:lnTo>
                <a:lnTo>
                  <a:pt x="21131" y="25357"/>
                </a:lnTo>
                <a:lnTo>
                  <a:pt x="21131" y="0"/>
                </a:lnTo>
                <a:close/>
              </a:path>
            </a:pathLst>
          </a:custGeom>
          <a:solidFill>
            <a:srgbClr val="103764"/>
          </a:solidFill>
          <a:ln>
            <a:noFill/>
          </a:ln>
        </p:spPr>
      </p:sp>
      <p:sp>
        <p:nvSpPr>
          <p:cNvPr id="477" name="Google Shape;477;p33"/>
          <p:cNvSpPr txBox="1"/>
          <p:nvPr/>
        </p:nvSpPr>
        <p:spPr>
          <a:xfrm>
            <a:off x="4962925" y="1306900"/>
            <a:ext cx="3473100" cy="52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oboto"/>
                <a:ea typeface="Roboto"/>
                <a:cs typeface="Roboto"/>
                <a:sym typeface="Roboto"/>
              </a:rPr>
              <a:t>Đa dạng kẻ địch và các hiệu ứng bất lợi</a:t>
            </a:r>
            <a:endParaRPr sz="1300">
              <a:solidFill>
                <a:srgbClr val="FFFFFF"/>
              </a:solidFill>
              <a:latin typeface="Roboto"/>
              <a:ea typeface="Roboto"/>
              <a:cs typeface="Roboto"/>
              <a:sym typeface="Roboto"/>
            </a:endParaRPr>
          </a:p>
        </p:txBody>
      </p:sp>
      <p:sp>
        <p:nvSpPr>
          <p:cNvPr id="478" name="Google Shape;478;p33"/>
          <p:cNvSpPr txBox="1"/>
          <p:nvPr/>
        </p:nvSpPr>
        <p:spPr>
          <a:xfrm>
            <a:off x="2677213" y="1722900"/>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Kẻ địch</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79" name="Google Shape;479;p33"/>
          <p:cNvSpPr txBox="1"/>
          <p:nvPr/>
        </p:nvSpPr>
        <p:spPr>
          <a:xfrm>
            <a:off x="4962925" y="1882950"/>
            <a:ext cx="3473100" cy="54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Đa dạng vật phẩm, các vật phẩm đa dụng hơn (tác động đến màn chơi và kẻ địch)</a:t>
            </a:r>
            <a:endParaRPr sz="1300">
              <a:solidFill>
                <a:srgbClr val="FFFFFF"/>
              </a:solidFill>
              <a:latin typeface="Roboto"/>
              <a:ea typeface="Roboto"/>
              <a:cs typeface="Roboto"/>
              <a:sym typeface="Roboto"/>
            </a:endParaRPr>
          </a:p>
        </p:txBody>
      </p:sp>
      <p:sp>
        <p:nvSpPr>
          <p:cNvPr id="480" name="Google Shape;480;p33"/>
          <p:cNvSpPr txBox="1"/>
          <p:nvPr/>
        </p:nvSpPr>
        <p:spPr>
          <a:xfrm>
            <a:off x="4962925" y="2468550"/>
            <a:ext cx="3473100" cy="52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Đa dạng kỹ năng, có thể nâng cấp kỹ năng</a:t>
            </a:r>
            <a:endParaRPr sz="1300">
              <a:solidFill>
                <a:schemeClr val="lt1"/>
              </a:solidFill>
              <a:latin typeface="Roboto"/>
              <a:ea typeface="Roboto"/>
              <a:cs typeface="Roboto"/>
              <a:sym typeface="Roboto"/>
            </a:endParaRPr>
          </a:p>
        </p:txBody>
      </p:sp>
      <p:sp>
        <p:nvSpPr>
          <p:cNvPr id="481" name="Google Shape;481;p33"/>
          <p:cNvSpPr txBox="1"/>
          <p:nvPr/>
        </p:nvSpPr>
        <p:spPr>
          <a:xfrm>
            <a:off x="4962900" y="3029275"/>
            <a:ext cx="3473100" cy="54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oboto"/>
                <a:ea typeface="Roboto"/>
                <a:cs typeface="Roboto"/>
                <a:sym typeface="Roboto"/>
              </a:rPr>
              <a:t>Các nhân vật mới với các chỉ số và khả năng riêng biệt, có thể nâng cấp</a:t>
            </a:r>
            <a:endParaRPr sz="1300">
              <a:solidFill>
                <a:srgbClr val="FFFFFF"/>
              </a:solidFill>
              <a:latin typeface="Roboto"/>
              <a:ea typeface="Roboto"/>
              <a:cs typeface="Roboto"/>
              <a:sym typeface="Roboto"/>
            </a:endParaRPr>
          </a:p>
        </p:txBody>
      </p:sp>
      <p:sp>
        <p:nvSpPr>
          <p:cNvPr id="482" name="Google Shape;482;p33"/>
          <p:cNvSpPr txBox="1"/>
          <p:nvPr/>
        </p:nvSpPr>
        <p:spPr>
          <a:xfrm>
            <a:off x="2677213" y="2178338"/>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Vật phẩm</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83" name="Google Shape;483;p33"/>
          <p:cNvSpPr txBox="1"/>
          <p:nvPr/>
        </p:nvSpPr>
        <p:spPr>
          <a:xfrm>
            <a:off x="2677213" y="2634450"/>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Kỹ năng</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84" name="Google Shape;484;p33"/>
          <p:cNvSpPr txBox="1"/>
          <p:nvPr/>
        </p:nvSpPr>
        <p:spPr>
          <a:xfrm>
            <a:off x="2677295" y="3090375"/>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Nhân vật</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85" name="Google Shape;485;p33"/>
          <p:cNvSpPr txBox="1"/>
          <p:nvPr/>
        </p:nvSpPr>
        <p:spPr>
          <a:xfrm>
            <a:off x="2677175" y="3546400"/>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Màn chơi</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86" name="Google Shape;486;p33"/>
          <p:cNvSpPr txBox="1"/>
          <p:nvPr/>
        </p:nvSpPr>
        <p:spPr>
          <a:xfrm>
            <a:off x="2677213" y="4002400"/>
            <a:ext cx="1711200" cy="309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Fira Sans Extra Condensed SemiBold"/>
                <a:ea typeface="Fira Sans Extra Condensed SemiBold"/>
                <a:cs typeface="Fira Sans Extra Condensed SemiBold"/>
                <a:sym typeface="Fira Sans Extra Condensed SemiBold"/>
              </a:rPr>
              <a:t>Chế độ chơi</a:t>
            </a:r>
            <a:endParaRPr sz="1600">
              <a:solidFill>
                <a:srgbClr val="FFFFFF"/>
              </a:solidFill>
              <a:latin typeface="Fira Sans Extra Condensed SemiBold"/>
              <a:ea typeface="Fira Sans Extra Condensed SemiBold"/>
              <a:cs typeface="Fira Sans Extra Condensed SemiBold"/>
              <a:sym typeface="Fira Sans Extra Condensed SemiBold"/>
            </a:endParaRPr>
          </a:p>
        </p:txBody>
      </p:sp>
      <p:sp>
        <p:nvSpPr>
          <p:cNvPr id="487" name="Google Shape;487;p33"/>
          <p:cNvSpPr txBox="1"/>
          <p:nvPr/>
        </p:nvSpPr>
        <p:spPr>
          <a:xfrm>
            <a:off x="4962925" y="3610675"/>
            <a:ext cx="3473100" cy="54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lt1"/>
                </a:solidFill>
                <a:latin typeface="Roboto"/>
                <a:ea typeface="Roboto"/>
                <a:cs typeface="Roboto"/>
                <a:sym typeface="Roboto"/>
              </a:rPr>
              <a:t>Các màn chơi mới với những đặc điểm địa hình riêng (đầm lầy, ao, băng, đá…)</a:t>
            </a:r>
            <a:endParaRPr sz="1300">
              <a:solidFill>
                <a:srgbClr val="FFFFFF"/>
              </a:solidFill>
              <a:latin typeface="Roboto"/>
              <a:ea typeface="Roboto"/>
              <a:cs typeface="Roboto"/>
              <a:sym typeface="Roboto"/>
            </a:endParaRPr>
          </a:p>
        </p:txBody>
      </p:sp>
      <p:sp>
        <p:nvSpPr>
          <p:cNvPr id="488" name="Google Shape;488;p33"/>
          <p:cNvSpPr txBox="1"/>
          <p:nvPr/>
        </p:nvSpPr>
        <p:spPr>
          <a:xfrm>
            <a:off x="4962925" y="4192075"/>
            <a:ext cx="3473100" cy="54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oboto"/>
                <a:ea typeface="Roboto"/>
                <a:cs typeface="Roboto"/>
                <a:sym typeface="Roboto"/>
              </a:rPr>
              <a:t>Thêm chế độ chơi 2 người tìm ra người sống sót lâu hơn</a:t>
            </a:r>
            <a:endParaRPr sz="1300">
              <a:solidFill>
                <a:srgbClr val="FFFFFF"/>
              </a:solidFill>
              <a:latin typeface="Roboto"/>
              <a:ea typeface="Roboto"/>
              <a:cs typeface="Roboto"/>
              <a:sym typeface="Roboto"/>
            </a:endParaRPr>
          </a:p>
        </p:txBody>
      </p:sp>
      <p:sp>
        <p:nvSpPr>
          <p:cNvPr id="489" name="Google Shape;489;p33"/>
          <p:cNvSpPr txBox="1"/>
          <p:nvPr/>
        </p:nvSpPr>
        <p:spPr>
          <a:xfrm>
            <a:off x="706988" y="2983938"/>
            <a:ext cx="1711200" cy="540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Fira Sans Extra Condensed SemiBold"/>
                <a:ea typeface="Fira Sans Extra Condensed SemiBold"/>
                <a:cs typeface="Fira Sans Extra Condensed SemiBold"/>
                <a:sym typeface="Fira Sans Extra Condensed SemiBold"/>
              </a:rPr>
              <a:t>Phát triển</a:t>
            </a:r>
            <a:endParaRPr sz="1900">
              <a:solidFill>
                <a:schemeClr val="lt1"/>
              </a:solidFill>
              <a:latin typeface="Fira Sans Extra Condensed SemiBold"/>
              <a:ea typeface="Fira Sans Extra Condensed SemiBold"/>
              <a:cs typeface="Fira Sans Extra Condensed SemiBold"/>
              <a:sym typeface="Fira Sans Extra Condensed SemiBold"/>
            </a:endParaRPr>
          </a:p>
        </p:txBody>
      </p:sp>
      <p:grpSp>
        <p:nvGrpSpPr>
          <p:cNvPr id="490" name="Google Shape;490;p33"/>
          <p:cNvGrpSpPr/>
          <p:nvPr/>
        </p:nvGrpSpPr>
        <p:grpSpPr>
          <a:xfrm>
            <a:off x="1391289" y="2513061"/>
            <a:ext cx="342580" cy="339271"/>
            <a:chOff x="5049725" y="1435050"/>
            <a:chExt cx="486550" cy="481850"/>
          </a:xfrm>
        </p:grpSpPr>
        <p:sp>
          <p:nvSpPr>
            <p:cNvPr id="491" name="Google Shape;491;p3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2" name="Google Shape;492;p3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3" name="Google Shape;493;p3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94" name="Google Shape;494;p3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34"/>
          <p:cNvSpPr txBox="1"/>
          <p:nvPr>
            <p:ph type="ctrTitle"/>
          </p:nvPr>
        </p:nvSpPr>
        <p:spPr>
          <a:xfrm>
            <a:off x="467225" y="1492300"/>
            <a:ext cx="4459500" cy="152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END</a:t>
            </a:r>
            <a:endParaRPr/>
          </a:p>
        </p:txBody>
      </p:sp>
      <p:sp>
        <p:nvSpPr>
          <p:cNvPr id="500" name="Google Shape;500;p34"/>
          <p:cNvSpPr txBox="1"/>
          <p:nvPr>
            <p:ph idx="1" type="subTitle"/>
          </p:nvPr>
        </p:nvSpPr>
        <p:spPr>
          <a:xfrm>
            <a:off x="467231" y="3009800"/>
            <a:ext cx="3607200" cy="36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a:t>
            </a:r>
            <a:r>
              <a:rPr lang="en"/>
              <a:t>hank you for listening!</a:t>
            </a:r>
            <a:endParaRPr/>
          </a:p>
        </p:txBody>
      </p:sp>
      <p:pic>
        <p:nvPicPr>
          <p:cNvPr id="501" name="Google Shape;501;p34"/>
          <p:cNvPicPr preferRelativeResize="0"/>
          <p:nvPr/>
        </p:nvPicPr>
        <p:blipFill>
          <a:blip r:embed="rId3">
            <a:alphaModFix/>
          </a:blip>
          <a:stretch>
            <a:fillRect/>
          </a:stretch>
        </p:blipFill>
        <p:spPr>
          <a:xfrm>
            <a:off x="4926716" y="-1"/>
            <a:ext cx="8099955"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p:nvPr/>
        </p:nvSpPr>
        <p:spPr>
          <a:xfrm>
            <a:off x="3218100" y="1543784"/>
            <a:ext cx="2707800" cy="3192900"/>
          </a:xfrm>
          <a:prstGeom prst="roundRect">
            <a:avLst>
              <a:gd fmla="val 7339"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3495943" y="1182275"/>
            <a:ext cx="2152200" cy="5904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nvSpPr>
        <p:spPr>
          <a:xfrm>
            <a:off x="3642897" y="1313536"/>
            <a:ext cx="1858200" cy="327900"/>
          </a:xfrm>
          <a:prstGeom prst="rect">
            <a:avLst/>
          </a:prstGeom>
          <a:noFill/>
          <a:ln>
            <a:noFill/>
          </a:ln>
        </p:spPr>
        <p:txBody>
          <a:bodyPr anchorCtr="0" anchor="ctr" bIns="0" lIns="182875" spcFirstLastPara="1" rIns="182875" wrap="square" tIns="0">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MẠNH</a:t>
            </a:r>
            <a:endParaRPr b="1" sz="1800">
              <a:latin typeface="Fira Sans Extra Condensed"/>
              <a:ea typeface="Fira Sans Extra Condensed"/>
              <a:cs typeface="Fira Sans Extra Condensed"/>
              <a:sym typeface="Fira Sans Extra Condensed"/>
            </a:endParaRPr>
          </a:p>
        </p:txBody>
      </p:sp>
      <p:sp>
        <p:nvSpPr>
          <p:cNvPr id="69" name="Google Shape;69;p15"/>
          <p:cNvSpPr/>
          <p:nvPr/>
        </p:nvSpPr>
        <p:spPr>
          <a:xfrm>
            <a:off x="325325" y="1543784"/>
            <a:ext cx="2707800" cy="3192900"/>
          </a:xfrm>
          <a:prstGeom prst="roundRect">
            <a:avLst>
              <a:gd fmla="val 7339" name="adj"/>
            </a:avLst>
          </a:prstGeom>
          <a:solidFill>
            <a:schemeClr val="l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Phân chia công việc</a:t>
            </a:r>
            <a:endParaRPr>
              <a:solidFill>
                <a:schemeClr val="dk1"/>
              </a:solidFill>
            </a:endParaRPr>
          </a:p>
        </p:txBody>
      </p:sp>
      <p:sp>
        <p:nvSpPr>
          <p:cNvPr id="71" name="Google Shape;71;p15"/>
          <p:cNvSpPr txBox="1"/>
          <p:nvPr/>
        </p:nvSpPr>
        <p:spPr>
          <a:xfrm>
            <a:off x="147025" y="1701725"/>
            <a:ext cx="2938200" cy="2964000"/>
          </a:xfrm>
          <a:prstGeom prst="rect">
            <a:avLst/>
          </a:prstGeom>
          <a:noFill/>
          <a:ln>
            <a:noFill/>
          </a:ln>
        </p:spPr>
        <p:txBody>
          <a:bodyPr anchorCtr="0" anchor="ctr" bIns="0" lIns="182875" spcFirstLastPara="1" rIns="182875" wrap="square" tIns="0">
            <a:noAutofit/>
          </a:bodyPr>
          <a:lstStyle/>
          <a:p>
            <a:pPr indent="-330200" lvl="0" marL="457200" rtl="0" algn="l">
              <a:lnSpc>
                <a:spcPct val="100000"/>
              </a:lnSpc>
              <a:spcBef>
                <a:spcPts val="0"/>
              </a:spcBef>
              <a:spcAft>
                <a:spcPts val="0"/>
              </a:spcAft>
              <a:buClr>
                <a:schemeClr val="accent1"/>
              </a:buClr>
              <a:buSzPts val="1600"/>
              <a:buFont typeface="Roboto"/>
              <a:buChar char="●"/>
            </a:pPr>
            <a:r>
              <a:rPr lang="en" sz="1600">
                <a:latin typeface="Roboto"/>
                <a:ea typeface="Roboto"/>
                <a:cs typeface="Roboto"/>
                <a:sym typeface="Roboto"/>
              </a:rPr>
              <a:t>Di chuyển nhân vật </a:t>
            </a:r>
            <a:endParaRPr sz="1600">
              <a:latin typeface="Roboto"/>
              <a:ea typeface="Roboto"/>
              <a:cs typeface="Roboto"/>
              <a:sym typeface="Roboto"/>
            </a:endParaRPr>
          </a:p>
          <a:p>
            <a:pPr indent="-330200" lvl="0" marL="457200" rtl="0" algn="l">
              <a:spcBef>
                <a:spcPts val="0"/>
              </a:spcBef>
              <a:spcAft>
                <a:spcPts val="0"/>
              </a:spcAft>
              <a:buClr>
                <a:schemeClr val="accent1"/>
              </a:buClr>
              <a:buSzPts val="1600"/>
              <a:buFont typeface="Roboto"/>
              <a:buChar char="●"/>
            </a:pPr>
            <a:r>
              <a:rPr lang="en" sz="1600">
                <a:solidFill>
                  <a:schemeClr val="dk1"/>
                </a:solidFill>
                <a:latin typeface="Roboto"/>
                <a:ea typeface="Roboto"/>
                <a:cs typeface="Roboto"/>
                <a:sym typeface="Roboto"/>
              </a:rPr>
              <a:t>Thiết kế và xây dựng các lớp base xử lý va chạm, object pooling, animation</a:t>
            </a:r>
            <a:endParaRPr sz="1600">
              <a:latin typeface="Roboto"/>
              <a:ea typeface="Roboto"/>
              <a:cs typeface="Roboto"/>
              <a:sym typeface="Roboto"/>
            </a:endParaRPr>
          </a:p>
          <a:p>
            <a:pPr indent="-330200" lvl="0" marL="457200" rtl="0" algn="l">
              <a:lnSpc>
                <a:spcPct val="100000"/>
              </a:lnSpc>
              <a:spcBef>
                <a:spcPts val="0"/>
              </a:spcBef>
              <a:spcAft>
                <a:spcPts val="0"/>
              </a:spcAft>
              <a:buClr>
                <a:schemeClr val="accent1"/>
              </a:buClr>
              <a:buSzPts val="1600"/>
              <a:buFont typeface="Roboto"/>
              <a:buChar char="●"/>
            </a:pPr>
            <a:r>
              <a:rPr lang="en" sz="1600">
                <a:latin typeface="Roboto"/>
                <a:ea typeface="Roboto"/>
                <a:cs typeface="Roboto"/>
                <a:sym typeface="Roboto"/>
              </a:rPr>
              <a:t>Hệ thống tính thời gian trong quá trình chơi</a:t>
            </a:r>
            <a:endParaRPr sz="1600">
              <a:latin typeface="Roboto"/>
              <a:ea typeface="Roboto"/>
              <a:cs typeface="Roboto"/>
              <a:sym typeface="Roboto"/>
            </a:endParaRPr>
          </a:p>
          <a:p>
            <a:pPr indent="-330200" lvl="0" marL="457200" rtl="0" algn="l">
              <a:lnSpc>
                <a:spcPct val="100000"/>
              </a:lnSpc>
              <a:spcBef>
                <a:spcPts val="0"/>
              </a:spcBef>
              <a:spcAft>
                <a:spcPts val="0"/>
              </a:spcAft>
              <a:buClr>
                <a:schemeClr val="accent1"/>
              </a:buClr>
              <a:buSzPts val="1600"/>
              <a:buFont typeface="Roboto"/>
              <a:buChar char="●"/>
            </a:pPr>
            <a:r>
              <a:rPr lang="en" sz="1600">
                <a:latin typeface="Roboto"/>
                <a:ea typeface="Roboto"/>
                <a:cs typeface="Roboto"/>
                <a:sym typeface="Roboto"/>
              </a:rPr>
              <a:t>Xử lý file cho việc ghi và đọc record</a:t>
            </a:r>
            <a:endParaRPr sz="1600">
              <a:latin typeface="Roboto"/>
              <a:ea typeface="Roboto"/>
              <a:cs typeface="Roboto"/>
              <a:sym typeface="Roboto"/>
            </a:endParaRPr>
          </a:p>
        </p:txBody>
      </p:sp>
      <p:sp>
        <p:nvSpPr>
          <p:cNvPr id="72" name="Google Shape;72;p15"/>
          <p:cNvSpPr/>
          <p:nvPr/>
        </p:nvSpPr>
        <p:spPr>
          <a:xfrm>
            <a:off x="603083" y="1182275"/>
            <a:ext cx="2152200" cy="5904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nvSpPr>
        <p:spPr>
          <a:xfrm>
            <a:off x="831082" y="1313536"/>
            <a:ext cx="1696200" cy="327900"/>
          </a:xfrm>
          <a:prstGeom prst="rect">
            <a:avLst/>
          </a:prstGeom>
          <a:noFill/>
          <a:ln>
            <a:noFill/>
          </a:ln>
        </p:spPr>
        <p:txBody>
          <a:bodyPr anchorCtr="0" anchor="ctr" bIns="0" lIns="182875" spcFirstLastPara="1" rIns="182875" wrap="square" tIns="0">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AN</a:t>
            </a:r>
            <a:endParaRPr b="1" sz="1800">
              <a:latin typeface="Fira Sans Extra Condensed"/>
              <a:ea typeface="Fira Sans Extra Condensed"/>
              <a:cs typeface="Fira Sans Extra Condensed"/>
              <a:sym typeface="Fira Sans Extra Condensed"/>
            </a:endParaRPr>
          </a:p>
        </p:txBody>
      </p:sp>
      <p:sp>
        <p:nvSpPr>
          <p:cNvPr id="74" name="Google Shape;74;p15"/>
          <p:cNvSpPr txBox="1"/>
          <p:nvPr/>
        </p:nvSpPr>
        <p:spPr>
          <a:xfrm>
            <a:off x="3280200" y="2033075"/>
            <a:ext cx="2583600" cy="2301300"/>
          </a:xfrm>
          <a:prstGeom prst="rect">
            <a:avLst/>
          </a:prstGeom>
          <a:noFill/>
          <a:ln>
            <a:noFill/>
          </a:ln>
        </p:spPr>
        <p:txBody>
          <a:bodyPr anchorCtr="0" anchor="ctr" bIns="0" lIns="182875" spcFirstLastPara="1" rIns="182875" wrap="square" tIns="0">
            <a:noAutofit/>
          </a:bodyPr>
          <a:lstStyle/>
          <a:p>
            <a:pPr indent="-330200" lvl="0" marL="457200" rtl="0" algn="l">
              <a:lnSpc>
                <a:spcPct val="115000"/>
              </a:lnSpc>
              <a:spcBef>
                <a:spcPts val="0"/>
              </a:spcBef>
              <a:spcAft>
                <a:spcPts val="0"/>
              </a:spcAft>
              <a:buClr>
                <a:schemeClr val="accent3"/>
              </a:buClr>
              <a:buSzPts val="1600"/>
              <a:buFont typeface="Roboto"/>
              <a:buChar char="●"/>
            </a:pPr>
            <a:r>
              <a:rPr lang="en" sz="1600">
                <a:latin typeface="Roboto"/>
                <a:ea typeface="Roboto"/>
                <a:cs typeface="Roboto"/>
                <a:sym typeface="Roboto"/>
              </a:rPr>
              <a:t>Tìm kiếm thay thế Assets</a:t>
            </a:r>
            <a:endParaRPr sz="1600">
              <a:latin typeface="Roboto"/>
              <a:ea typeface="Roboto"/>
              <a:cs typeface="Roboto"/>
              <a:sym typeface="Roboto"/>
            </a:endParaRPr>
          </a:p>
          <a:p>
            <a:pPr indent="-330200" lvl="0" marL="457200" rtl="0" algn="l">
              <a:lnSpc>
                <a:spcPct val="115000"/>
              </a:lnSpc>
              <a:spcBef>
                <a:spcPts val="0"/>
              </a:spcBef>
              <a:spcAft>
                <a:spcPts val="0"/>
              </a:spcAft>
              <a:buClr>
                <a:schemeClr val="accent3"/>
              </a:buClr>
              <a:buSzPts val="1600"/>
              <a:buFont typeface="Roboto"/>
              <a:buChar char="●"/>
            </a:pPr>
            <a:r>
              <a:rPr lang="en" sz="1600">
                <a:latin typeface="Roboto"/>
                <a:ea typeface="Roboto"/>
                <a:cs typeface="Roboto"/>
                <a:sym typeface="Roboto"/>
              </a:rPr>
              <a:t>Tạo, chỉnh sửa các scene game</a:t>
            </a:r>
            <a:endParaRPr sz="1600">
              <a:latin typeface="Roboto"/>
              <a:ea typeface="Roboto"/>
              <a:cs typeface="Roboto"/>
              <a:sym typeface="Roboto"/>
            </a:endParaRPr>
          </a:p>
          <a:p>
            <a:pPr indent="-330200" lvl="0" marL="457200" rtl="0" algn="l">
              <a:lnSpc>
                <a:spcPct val="115000"/>
              </a:lnSpc>
              <a:spcBef>
                <a:spcPts val="0"/>
              </a:spcBef>
              <a:spcAft>
                <a:spcPts val="0"/>
              </a:spcAft>
              <a:buClr>
                <a:schemeClr val="accent3"/>
              </a:buClr>
              <a:buSzPts val="1600"/>
              <a:buFont typeface="Roboto"/>
              <a:buChar char="●"/>
            </a:pPr>
            <a:r>
              <a:rPr lang="en" sz="1600">
                <a:latin typeface="Roboto"/>
                <a:ea typeface="Roboto"/>
                <a:cs typeface="Roboto"/>
                <a:sym typeface="Roboto"/>
              </a:rPr>
              <a:t>Thiết lập âm thanh</a:t>
            </a:r>
            <a:endParaRPr sz="1600">
              <a:latin typeface="Roboto"/>
              <a:ea typeface="Roboto"/>
              <a:cs typeface="Roboto"/>
              <a:sym typeface="Roboto"/>
            </a:endParaRPr>
          </a:p>
          <a:p>
            <a:pPr indent="-330200" lvl="0" marL="457200" rtl="0" algn="l">
              <a:lnSpc>
                <a:spcPct val="115000"/>
              </a:lnSpc>
              <a:spcBef>
                <a:spcPts val="0"/>
              </a:spcBef>
              <a:spcAft>
                <a:spcPts val="0"/>
              </a:spcAft>
              <a:buClr>
                <a:schemeClr val="accent3"/>
              </a:buClr>
              <a:buSzPts val="1600"/>
              <a:buFont typeface="Roboto"/>
              <a:buChar char="●"/>
            </a:pPr>
            <a:r>
              <a:rPr lang="en" sz="1600">
                <a:latin typeface="Roboto"/>
                <a:ea typeface="Roboto"/>
                <a:cs typeface="Roboto"/>
                <a:sym typeface="Roboto"/>
              </a:rPr>
              <a:t>Lên logic cho game, score</a:t>
            </a:r>
            <a:endParaRPr sz="1600">
              <a:latin typeface="Roboto"/>
              <a:ea typeface="Roboto"/>
              <a:cs typeface="Roboto"/>
              <a:sym typeface="Roboto"/>
            </a:endParaRPr>
          </a:p>
          <a:p>
            <a:pPr indent="0" lvl="0" marL="0" rtl="0" algn="l">
              <a:lnSpc>
                <a:spcPct val="115000"/>
              </a:lnSpc>
              <a:spcBef>
                <a:spcPts val="0"/>
              </a:spcBef>
              <a:spcAft>
                <a:spcPts val="0"/>
              </a:spcAft>
              <a:buNone/>
            </a:pPr>
            <a:r>
              <a:t/>
            </a:r>
            <a:endParaRPr sz="1600">
              <a:latin typeface="Roboto"/>
              <a:ea typeface="Roboto"/>
              <a:cs typeface="Roboto"/>
              <a:sym typeface="Roboto"/>
            </a:endParaRPr>
          </a:p>
        </p:txBody>
      </p:sp>
      <p:sp>
        <p:nvSpPr>
          <p:cNvPr id="75" name="Google Shape;75;p15"/>
          <p:cNvSpPr/>
          <p:nvPr/>
        </p:nvSpPr>
        <p:spPr>
          <a:xfrm>
            <a:off x="6110875" y="1543784"/>
            <a:ext cx="2707800" cy="3192900"/>
          </a:xfrm>
          <a:prstGeom prst="roundRect">
            <a:avLst>
              <a:gd fmla="val 7339" name="adj"/>
            </a:avLst>
          </a:prstGeom>
          <a:solidFill>
            <a:schemeClr val="lt1"/>
          </a:solidFill>
          <a:ln cap="flat" cmpd="sng" w="19050">
            <a:solidFill>
              <a:srgbClr val="E75B3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6388718" y="1182275"/>
            <a:ext cx="2152200" cy="590400"/>
          </a:xfrm>
          <a:prstGeom prst="roundRect">
            <a:avLst>
              <a:gd fmla="val 50000" name="adj"/>
            </a:avLst>
          </a:prstGeom>
          <a:solidFill>
            <a:srgbClr val="E75B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txBox="1"/>
          <p:nvPr/>
        </p:nvSpPr>
        <p:spPr>
          <a:xfrm>
            <a:off x="6535672" y="1313536"/>
            <a:ext cx="1858200" cy="327900"/>
          </a:xfrm>
          <a:prstGeom prst="rect">
            <a:avLst/>
          </a:prstGeom>
          <a:noFill/>
          <a:ln>
            <a:noFill/>
          </a:ln>
        </p:spPr>
        <p:txBody>
          <a:bodyPr anchorCtr="0" anchor="ctr" bIns="0" lIns="182875" spcFirstLastPara="1" rIns="182875" wrap="square" tIns="0">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THĂNG</a:t>
            </a:r>
            <a:endParaRPr b="1" sz="1800">
              <a:latin typeface="Fira Sans Extra Condensed"/>
              <a:ea typeface="Fira Sans Extra Condensed"/>
              <a:cs typeface="Fira Sans Extra Condensed"/>
              <a:sym typeface="Fira Sans Extra Condensed"/>
            </a:endParaRPr>
          </a:p>
        </p:txBody>
      </p:sp>
      <p:sp>
        <p:nvSpPr>
          <p:cNvPr id="78" name="Google Shape;78;p15"/>
          <p:cNvSpPr txBox="1"/>
          <p:nvPr/>
        </p:nvSpPr>
        <p:spPr>
          <a:xfrm>
            <a:off x="6173025" y="2033075"/>
            <a:ext cx="2583600" cy="2272500"/>
          </a:xfrm>
          <a:prstGeom prst="rect">
            <a:avLst/>
          </a:prstGeom>
          <a:noFill/>
          <a:ln>
            <a:noFill/>
          </a:ln>
        </p:spPr>
        <p:txBody>
          <a:bodyPr anchorCtr="0" anchor="ctr" bIns="0" lIns="182875" spcFirstLastPara="1" rIns="182875" wrap="square" tIns="0">
            <a:noAutofit/>
          </a:bodyPr>
          <a:lstStyle/>
          <a:p>
            <a:pPr indent="-330200" lvl="0" marL="457200" rtl="0" algn="l">
              <a:lnSpc>
                <a:spcPct val="115000"/>
              </a:lnSpc>
              <a:spcBef>
                <a:spcPts val="0"/>
              </a:spcBef>
              <a:spcAft>
                <a:spcPts val="0"/>
              </a:spcAft>
              <a:buClr>
                <a:srgbClr val="E75B3C"/>
              </a:buClr>
              <a:buSzPts val="1600"/>
              <a:buFont typeface="Roboto"/>
              <a:buChar char="●"/>
            </a:pPr>
            <a:r>
              <a:rPr lang="en" sz="1600">
                <a:latin typeface="Roboto"/>
                <a:ea typeface="Roboto"/>
                <a:cs typeface="Roboto"/>
                <a:sym typeface="Roboto"/>
              </a:rPr>
              <a:t>Các chướng ngại vật</a:t>
            </a:r>
            <a:endParaRPr sz="1600">
              <a:latin typeface="Roboto"/>
              <a:ea typeface="Roboto"/>
              <a:cs typeface="Roboto"/>
              <a:sym typeface="Roboto"/>
            </a:endParaRPr>
          </a:p>
          <a:p>
            <a:pPr indent="-330200" lvl="0" marL="457200" rtl="0" algn="l">
              <a:lnSpc>
                <a:spcPct val="115000"/>
              </a:lnSpc>
              <a:spcBef>
                <a:spcPts val="0"/>
              </a:spcBef>
              <a:spcAft>
                <a:spcPts val="0"/>
              </a:spcAft>
              <a:buClr>
                <a:srgbClr val="E75B3C"/>
              </a:buClr>
              <a:buSzPts val="1600"/>
              <a:buFont typeface="Roboto"/>
              <a:buChar char="●"/>
            </a:pPr>
            <a:r>
              <a:rPr lang="en" sz="1600">
                <a:latin typeface="Roboto"/>
                <a:ea typeface="Roboto"/>
                <a:cs typeface="Roboto"/>
                <a:sym typeface="Roboto"/>
              </a:rPr>
              <a:t>Thiết lập sự kiện màn chơi</a:t>
            </a:r>
            <a:endParaRPr sz="1600">
              <a:latin typeface="Roboto"/>
              <a:ea typeface="Roboto"/>
              <a:cs typeface="Roboto"/>
              <a:sym typeface="Roboto"/>
            </a:endParaRPr>
          </a:p>
          <a:p>
            <a:pPr indent="-330200" lvl="0" marL="457200" rtl="0" algn="l">
              <a:lnSpc>
                <a:spcPct val="115000"/>
              </a:lnSpc>
              <a:spcBef>
                <a:spcPts val="0"/>
              </a:spcBef>
              <a:spcAft>
                <a:spcPts val="0"/>
              </a:spcAft>
              <a:buClr>
                <a:srgbClr val="E75B3C"/>
              </a:buClr>
              <a:buSzPts val="1600"/>
              <a:buFont typeface="Roboto"/>
              <a:buChar char="●"/>
            </a:pPr>
            <a:r>
              <a:rPr lang="en" sz="1600">
                <a:latin typeface="Roboto"/>
                <a:ea typeface="Roboto"/>
                <a:cs typeface="Roboto"/>
                <a:sym typeface="Roboto"/>
              </a:rPr>
              <a:t>Xử lý sự kiện khi xảy ra va chạm</a:t>
            </a:r>
            <a:endParaRPr sz="1600">
              <a:latin typeface="Roboto"/>
              <a:ea typeface="Roboto"/>
              <a:cs typeface="Roboto"/>
              <a:sym typeface="Roboto"/>
            </a:endParaRPr>
          </a:p>
          <a:p>
            <a:pPr indent="-330200" lvl="0" marL="457200" rtl="0" algn="l">
              <a:lnSpc>
                <a:spcPct val="115000"/>
              </a:lnSpc>
              <a:spcBef>
                <a:spcPts val="0"/>
              </a:spcBef>
              <a:spcAft>
                <a:spcPts val="0"/>
              </a:spcAft>
              <a:buClr>
                <a:srgbClr val="E75B3C"/>
              </a:buClr>
              <a:buSzPts val="1600"/>
              <a:buFont typeface="Roboto"/>
              <a:buChar char="●"/>
            </a:pPr>
            <a:r>
              <a:rPr lang="en" sz="1600">
                <a:solidFill>
                  <a:schemeClr val="dk1"/>
                </a:solidFill>
                <a:latin typeface="Roboto"/>
                <a:ea typeface="Roboto"/>
                <a:cs typeface="Roboto"/>
                <a:sym typeface="Roboto"/>
              </a:rPr>
              <a:t>Kỹ năng nhân vật</a:t>
            </a:r>
            <a:endParaRPr sz="1600">
              <a:latin typeface="Roboto"/>
              <a:ea typeface="Roboto"/>
              <a:cs typeface="Roboto"/>
              <a:sym typeface="Roboto"/>
            </a:endParaRPr>
          </a:p>
          <a:p>
            <a:pPr indent="-330200" lvl="0" marL="457200" rtl="0" algn="l">
              <a:lnSpc>
                <a:spcPct val="115000"/>
              </a:lnSpc>
              <a:spcBef>
                <a:spcPts val="0"/>
              </a:spcBef>
              <a:spcAft>
                <a:spcPts val="0"/>
              </a:spcAft>
              <a:buClr>
                <a:srgbClr val="E75B3C"/>
              </a:buClr>
              <a:buSzPts val="1600"/>
              <a:buFont typeface="Roboto"/>
              <a:buChar char="●"/>
            </a:pPr>
            <a:r>
              <a:rPr lang="en" sz="1600">
                <a:latin typeface="Roboto"/>
                <a:ea typeface="Roboto"/>
                <a:cs typeface="Roboto"/>
                <a:sym typeface="Roboto"/>
              </a:rPr>
              <a:t>Vật phẩm hỗ trợ</a:t>
            </a:r>
            <a:endParaRPr sz="160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Công cụ sử dụng</a:t>
            </a:r>
            <a:endParaRPr b="1">
              <a:solidFill>
                <a:schemeClr val="dk1"/>
              </a:solidFill>
            </a:endParaRPr>
          </a:p>
        </p:txBody>
      </p:sp>
      <p:sp>
        <p:nvSpPr>
          <p:cNvPr id="84" name="Google Shape;84;p16"/>
          <p:cNvSpPr txBox="1"/>
          <p:nvPr/>
        </p:nvSpPr>
        <p:spPr>
          <a:xfrm>
            <a:off x="5665150" y="3302475"/>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Extra Condensed"/>
                <a:ea typeface="Fira Sans Extra Condensed"/>
                <a:cs typeface="Fira Sans Extra Condensed"/>
                <a:sym typeface="Fira Sans Extra Condensed"/>
              </a:rPr>
              <a:t>Visual Studio 2019</a:t>
            </a:r>
            <a:endParaRPr sz="1800">
              <a:solidFill>
                <a:schemeClr val="dk1"/>
              </a:solidFill>
              <a:latin typeface="Fira Sans Extra Condensed"/>
              <a:ea typeface="Fira Sans Extra Condensed"/>
              <a:cs typeface="Fira Sans Extra Condensed"/>
              <a:sym typeface="Fira Sans Extra Condensed"/>
            </a:endParaRPr>
          </a:p>
        </p:txBody>
      </p:sp>
      <p:pic>
        <p:nvPicPr>
          <p:cNvPr id="85" name="Google Shape;85;p16"/>
          <p:cNvPicPr preferRelativeResize="0"/>
          <p:nvPr/>
        </p:nvPicPr>
        <p:blipFill>
          <a:blip r:embed="rId3">
            <a:alphaModFix/>
          </a:blip>
          <a:stretch>
            <a:fillRect/>
          </a:stretch>
        </p:blipFill>
        <p:spPr>
          <a:xfrm>
            <a:off x="5153100" y="1843925"/>
            <a:ext cx="2917101" cy="1458550"/>
          </a:xfrm>
          <a:prstGeom prst="rect">
            <a:avLst/>
          </a:prstGeom>
          <a:noFill/>
          <a:ln>
            <a:noFill/>
          </a:ln>
        </p:spPr>
      </p:pic>
      <p:pic>
        <p:nvPicPr>
          <p:cNvPr id="86" name="Google Shape;86;p16"/>
          <p:cNvPicPr preferRelativeResize="0"/>
          <p:nvPr/>
        </p:nvPicPr>
        <p:blipFill>
          <a:blip r:embed="rId4">
            <a:alphaModFix/>
          </a:blip>
          <a:stretch>
            <a:fillRect/>
          </a:stretch>
        </p:blipFill>
        <p:spPr>
          <a:xfrm>
            <a:off x="1373250" y="1843925"/>
            <a:ext cx="1686675" cy="1686675"/>
          </a:xfrm>
          <a:prstGeom prst="rect">
            <a:avLst/>
          </a:prstGeom>
          <a:noFill/>
          <a:ln>
            <a:noFill/>
          </a:ln>
        </p:spPr>
      </p:pic>
      <p:sp>
        <p:nvSpPr>
          <p:cNvPr id="87" name="Google Shape;87;p16"/>
          <p:cNvSpPr txBox="1"/>
          <p:nvPr/>
        </p:nvSpPr>
        <p:spPr>
          <a:xfrm>
            <a:off x="1270100" y="3708375"/>
            <a:ext cx="1893000" cy="20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Fira Sans Extra Condensed"/>
                <a:ea typeface="Fira Sans Extra Condensed"/>
                <a:cs typeface="Fira Sans Extra Condensed"/>
                <a:sym typeface="Fira Sans Extra Condensed"/>
              </a:rPr>
              <a:t>paint.net</a:t>
            </a:r>
            <a:endParaRPr sz="18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Nguồn tham khảo</a:t>
            </a:r>
            <a:endParaRPr b="1">
              <a:solidFill>
                <a:schemeClr val="dk1"/>
              </a:solidFill>
            </a:endParaRPr>
          </a:p>
        </p:txBody>
      </p:sp>
      <p:sp>
        <p:nvSpPr>
          <p:cNvPr id="93" name="Google Shape;93;p17"/>
          <p:cNvSpPr txBox="1"/>
          <p:nvPr/>
        </p:nvSpPr>
        <p:spPr>
          <a:xfrm>
            <a:off x="836800" y="1033275"/>
            <a:ext cx="7269300" cy="1110000"/>
          </a:xfrm>
          <a:prstGeom prst="rect">
            <a:avLst/>
          </a:prstGeom>
          <a:noFill/>
          <a:ln>
            <a:noFill/>
          </a:ln>
        </p:spPr>
        <p:txBody>
          <a:bodyPr anchorCtr="0" anchor="ctr" bIns="91425" lIns="91425" spcFirstLastPara="1" rIns="91425" wrap="square" tIns="91425">
            <a:noAutofit/>
          </a:bodyPr>
          <a:lstStyle/>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Tài liệu của công ty</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Stackoverflow</a:t>
            </a:r>
            <a:endParaRPr sz="1800">
              <a:solidFill>
                <a:schemeClr val="dk1"/>
              </a:solidFill>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Clr>
                <a:schemeClr val="dk1"/>
              </a:buClr>
              <a:buSzPts val="1800"/>
              <a:buFont typeface="Fira Sans Extra Condensed"/>
              <a:buChar char="●"/>
            </a:pPr>
            <a:r>
              <a:rPr lang="en" sz="1800">
                <a:solidFill>
                  <a:schemeClr val="dk1"/>
                </a:solidFill>
                <a:latin typeface="Fira Sans Extra Condensed"/>
                <a:ea typeface="Fira Sans Extra Condensed"/>
                <a:cs typeface="Fira Sans Extra Condensed"/>
                <a:sym typeface="Fira Sans Extra Condensed"/>
              </a:rPr>
              <a:t>Youtube</a:t>
            </a:r>
            <a:endParaRPr sz="1800">
              <a:solidFill>
                <a:schemeClr val="dk1"/>
              </a:solidFill>
              <a:latin typeface="Fira Sans Extra Condensed"/>
              <a:ea typeface="Fira Sans Extra Condensed"/>
              <a:cs typeface="Fira Sans Extra Condensed"/>
              <a:sym typeface="Fira Sans Extra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p:nvPr/>
        </p:nvSpPr>
        <p:spPr>
          <a:xfrm rot="10800000">
            <a:off x="354300" y="1698450"/>
            <a:ext cx="5277900" cy="1936200"/>
          </a:xfrm>
          <a:prstGeom prst="rect">
            <a:avLst/>
          </a:prstGeom>
          <a:gradFill>
            <a:gsLst>
              <a:gs pos="0">
                <a:srgbClr val="EFEFEF"/>
              </a:gs>
              <a:gs pos="64000">
                <a:srgbClr val="F3F3F3"/>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a:off x="2179825" y="2428850"/>
            <a:ext cx="3196500" cy="3831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457200" y="2420050"/>
            <a:ext cx="3196500" cy="383100"/>
          </a:xfrm>
          <a:prstGeom prst="roundRect">
            <a:avLst>
              <a:gd fmla="val 50000" name="adj"/>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p:nvPr/>
        </p:nvSpPr>
        <p:spPr>
          <a:xfrm>
            <a:off x="457200" y="2420054"/>
            <a:ext cx="1535100" cy="383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txBox="1"/>
          <p:nvPr>
            <p:ph type="title"/>
          </p:nvPr>
        </p:nvSpPr>
        <p:spPr>
          <a:xfrm>
            <a:off x="457200" y="411475"/>
            <a:ext cx="8229600" cy="481500"/>
          </a:xfrm>
          <a:prstGeom prst="rect">
            <a:avLst/>
          </a:prstGeom>
          <a:ln cap="flat" cmpd="sng" w="9525">
            <a:solidFill>
              <a:srgbClr val="AAAAA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Giới thiệu</a:t>
            </a:r>
            <a:endParaRPr b="1">
              <a:solidFill>
                <a:schemeClr val="dk1"/>
              </a:solidFill>
            </a:endParaRPr>
          </a:p>
        </p:txBody>
      </p:sp>
      <p:sp>
        <p:nvSpPr>
          <p:cNvPr id="103" name="Google Shape;103;p18"/>
          <p:cNvSpPr txBox="1"/>
          <p:nvPr/>
        </p:nvSpPr>
        <p:spPr>
          <a:xfrm>
            <a:off x="567449" y="25087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Thể loại </a:t>
            </a:r>
            <a:endParaRPr b="1" sz="1800">
              <a:solidFill>
                <a:schemeClr val="lt1"/>
              </a:solidFill>
              <a:latin typeface="Fira Sans Extra Condensed"/>
              <a:ea typeface="Fira Sans Extra Condensed"/>
              <a:cs typeface="Fira Sans Extra Condensed"/>
              <a:sym typeface="Fira Sans Extra Condensed"/>
            </a:endParaRPr>
          </a:p>
        </p:txBody>
      </p:sp>
      <p:sp>
        <p:nvSpPr>
          <p:cNvPr id="104" name="Google Shape;104;p18"/>
          <p:cNvSpPr txBox="1"/>
          <p:nvPr/>
        </p:nvSpPr>
        <p:spPr>
          <a:xfrm>
            <a:off x="2091799" y="2493138"/>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Casual </a:t>
            </a:r>
            <a:r>
              <a:rPr b="1" lang="en" sz="1800">
                <a:solidFill>
                  <a:schemeClr val="lt1"/>
                </a:solidFill>
                <a:latin typeface="Fira Sans Extra Condensed"/>
                <a:ea typeface="Fira Sans Extra Condensed"/>
                <a:cs typeface="Fira Sans Extra Condensed"/>
                <a:sym typeface="Fira Sans Extra Condensed"/>
              </a:rPr>
              <a:t>Game</a:t>
            </a:r>
            <a:endParaRPr b="1" sz="1800">
              <a:solidFill>
                <a:schemeClr val="lt1"/>
              </a:solidFill>
              <a:latin typeface="Fira Sans Extra Condensed"/>
              <a:ea typeface="Fira Sans Extra Condensed"/>
              <a:cs typeface="Fira Sans Extra Condensed"/>
              <a:sym typeface="Fira Sans Extra Condensed"/>
            </a:endParaRPr>
          </a:p>
        </p:txBody>
      </p:sp>
      <p:sp>
        <p:nvSpPr>
          <p:cNvPr id="105" name="Google Shape;105;p18"/>
          <p:cNvSpPr/>
          <p:nvPr/>
        </p:nvSpPr>
        <p:spPr>
          <a:xfrm>
            <a:off x="457200" y="1821075"/>
            <a:ext cx="3196500" cy="383100"/>
          </a:xfrm>
          <a:prstGeom prst="roundRect">
            <a:avLst>
              <a:gd fmla="val 50000"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457200" y="1821079"/>
            <a:ext cx="1535100" cy="383100"/>
          </a:xfrm>
          <a:prstGeom prst="round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txBox="1"/>
          <p:nvPr/>
        </p:nvSpPr>
        <p:spPr>
          <a:xfrm>
            <a:off x="567449" y="1909725"/>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Tên game</a:t>
            </a:r>
            <a:endParaRPr b="1" sz="1800">
              <a:solidFill>
                <a:schemeClr val="lt1"/>
              </a:solidFill>
              <a:latin typeface="Fira Sans Extra Condensed"/>
              <a:ea typeface="Fira Sans Extra Condensed"/>
              <a:cs typeface="Fira Sans Extra Condensed"/>
              <a:sym typeface="Fira Sans Extra Condensed"/>
            </a:endParaRPr>
          </a:p>
        </p:txBody>
      </p:sp>
      <p:sp>
        <p:nvSpPr>
          <p:cNvPr id="108" name="Google Shape;108;p18"/>
          <p:cNvSpPr txBox="1"/>
          <p:nvPr/>
        </p:nvSpPr>
        <p:spPr>
          <a:xfrm>
            <a:off x="2091799" y="190975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Hit or miss</a:t>
            </a:r>
            <a:endParaRPr b="1" sz="1800">
              <a:solidFill>
                <a:schemeClr val="lt1"/>
              </a:solidFill>
              <a:latin typeface="Fira Sans Extra Condensed"/>
              <a:ea typeface="Fira Sans Extra Condensed"/>
              <a:cs typeface="Fira Sans Extra Condensed"/>
              <a:sym typeface="Fira Sans Extra Condensed"/>
            </a:endParaRPr>
          </a:p>
        </p:txBody>
      </p:sp>
      <p:sp>
        <p:nvSpPr>
          <p:cNvPr id="109" name="Google Shape;109;p18"/>
          <p:cNvSpPr txBox="1"/>
          <p:nvPr/>
        </p:nvSpPr>
        <p:spPr>
          <a:xfrm>
            <a:off x="567449" y="36356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lt1"/>
              </a:solidFill>
              <a:latin typeface="Fira Sans Extra Condensed"/>
              <a:ea typeface="Fira Sans Extra Condensed"/>
              <a:cs typeface="Fira Sans Extra Condensed"/>
              <a:sym typeface="Fira Sans Extra Condensed"/>
            </a:endParaRPr>
          </a:p>
        </p:txBody>
      </p:sp>
      <p:sp>
        <p:nvSpPr>
          <p:cNvPr id="110" name="Google Shape;110;p18"/>
          <p:cNvSpPr/>
          <p:nvPr/>
        </p:nvSpPr>
        <p:spPr>
          <a:xfrm>
            <a:off x="457200" y="2987900"/>
            <a:ext cx="3196500" cy="383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457200" y="2987904"/>
            <a:ext cx="1535100" cy="383100"/>
          </a:xfrm>
          <a:prstGeom prst="roundRect">
            <a:avLst>
              <a:gd fmla="val 50000" name="adj"/>
            </a:avLst>
          </a:prstGeom>
          <a:solidFill>
            <a:srgbClr val="6AA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nvSpPr>
        <p:spPr>
          <a:xfrm>
            <a:off x="567449" y="307655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Nền tảng</a:t>
            </a:r>
            <a:endParaRPr b="1" sz="1800">
              <a:solidFill>
                <a:schemeClr val="lt1"/>
              </a:solidFill>
              <a:latin typeface="Fira Sans Extra Condensed"/>
              <a:ea typeface="Fira Sans Extra Condensed"/>
              <a:cs typeface="Fira Sans Extra Condensed"/>
              <a:sym typeface="Fira Sans Extra Condensed"/>
            </a:endParaRPr>
          </a:p>
        </p:txBody>
      </p:sp>
      <p:sp>
        <p:nvSpPr>
          <p:cNvPr id="113" name="Google Shape;113;p18"/>
          <p:cNvSpPr txBox="1"/>
          <p:nvPr/>
        </p:nvSpPr>
        <p:spPr>
          <a:xfrm>
            <a:off x="2125649" y="307655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PC</a:t>
            </a:r>
            <a:endParaRPr b="1" sz="1800">
              <a:solidFill>
                <a:schemeClr val="lt1"/>
              </a:solidFill>
              <a:latin typeface="Fira Sans Extra Condensed"/>
              <a:ea typeface="Fira Sans Extra Condensed"/>
              <a:cs typeface="Fira Sans Extra Condensed"/>
              <a:sym typeface="Fira Sans Extra Condensed"/>
            </a:endParaRPr>
          </a:p>
        </p:txBody>
      </p:sp>
      <p:sp>
        <p:nvSpPr>
          <p:cNvPr id="114" name="Google Shape;114;p18"/>
          <p:cNvSpPr txBox="1"/>
          <p:nvPr/>
        </p:nvSpPr>
        <p:spPr>
          <a:xfrm>
            <a:off x="3765325" y="2493125"/>
            <a:ext cx="17172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Single Player </a:t>
            </a:r>
            <a:endParaRPr b="1" sz="1800">
              <a:solidFill>
                <a:schemeClr val="lt1"/>
              </a:solidFill>
              <a:latin typeface="Fira Sans Extra Condensed"/>
              <a:ea typeface="Fira Sans Extra Condensed"/>
              <a:cs typeface="Fira Sans Extra Condensed"/>
              <a:sym typeface="Fira Sans Extra Condensed"/>
            </a:endParaRPr>
          </a:p>
        </p:txBody>
      </p:sp>
      <p:sp>
        <p:nvSpPr>
          <p:cNvPr id="115" name="Google Shape;115;p18"/>
          <p:cNvSpPr txBox="1"/>
          <p:nvPr/>
        </p:nvSpPr>
        <p:spPr>
          <a:xfrm>
            <a:off x="567449" y="36356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lt1"/>
              </a:solidFill>
              <a:latin typeface="Fira Sans Extra Condensed"/>
              <a:ea typeface="Fira Sans Extra Condensed"/>
              <a:cs typeface="Fira Sans Extra Condensed"/>
              <a:sym typeface="Fira Sans Extra Condensed"/>
            </a:endParaRPr>
          </a:p>
        </p:txBody>
      </p:sp>
      <p:pic>
        <p:nvPicPr>
          <p:cNvPr id="116" name="Google Shape;116;p18"/>
          <p:cNvPicPr preferRelativeResize="0"/>
          <p:nvPr/>
        </p:nvPicPr>
        <p:blipFill>
          <a:blip r:embed="rId3">
            <a:alphaModFix/>
          </a:blip>
          <a:stretch>
            <a:fillRect/>
          </a:stretch>
        </p:blipFill>
        <p:spPr>
          <a:xfrm>
            <a:off x="5743925" y="1787188"/>
            <a:ext cx="2990155" cy="17587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p:nvPr/>
        </p:nvSpPr>
        <p:spPr>
          <a:xfrm>
            <a:off x="488975" y="979050"/>
            <a:ext cx="1893000" cy="383100"/>
          </a:xfrm>
          <a:prstGeom prst="roundRect">
            <a:avLst>
              <a:gd fmla="val 50000" name="adj"/>
            </a:avLst>
          </a:prstGeom>
          <a:solidFill>
            <a:srgbClr val="00A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9"/>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Giới thiệu</a:t>
            </a:r>
            <a:endParaRPr b="1">
              <a:solidFill>
                <a:schemeClr val="dk1"/>
              </a:solidFill>
            </a:endParaRPr>
          </a:p>
        </p:txBody>
      </p:sp>
      <p:sp>
        <p:nvSpPr>
          <p:cNvPr id="123" name="Google Shape;123;p19"/>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Nhân vật</a:t>
            </a:r>
            <a:endParaRPr b="1" sz="1800">
              <a:solidFill>
                <a:schemeClr val="lt1"/>
              </a:solidFill>
              <a:latin typeface="Fira Sans Extra Condensed"/>
              <a:ea typeface="Fira Sans Extra Condensed"/>
              <a:cs typeface="Fira Sans Extra Condensed"/>
              <a:sym typeface="Fira Sans Extra Condensed"/>
            </a:endParaRPr>
          </a:p>
        </p:txBody>
      </p:sp>
      <p:sp>
        <p:nvSpPr>
          <p:cNvPr id="124" name="Google Shape;124;p19"/>
          <p:cNvSpPr txBox="1"/>
          <p:nvPr/>
        </p:nvSpPr>
        <p:spPr>
          <a:xfrm>
            <a:off x="599225" y="1909675"/>
            <a:ext cx="8029800" cy="28005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ABAC"/>
              </a:buClr>
              <a:buSzPts val="1400"/>
              <a:buFont typeface="Roboto"/>
              <a:buChar char="●"/>
            </a:pPr>
            <a:r>
              <a:rPr b="1" lang="en">
                <a:solidFill>
                  <a:schemeClr val="dk1"/>
                </a:solidFill>
                <a:latin typeface="Roboto"/>
                <a:ea typeface="Roboto"/>
                <a:cs typeface="Roboto"/>
                <a:sym typeface="Roboto"/>
              </a:rPr>
              <a:t>Tên: Ronin</a:t>
            </a:r>
            <a:endParaRPr b="1">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Máu khởi đầu: 3</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Trạng thái : Bình thường, bị làm chậm, bị sát thương, dịch chuyển tức thì, chết.</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Di chuyển theo 8 hướng lên xuống trái phải và các hướng chéo tương ứng hoặc di chuyển tự do bằng chuột, hướng </a:t>
            </a:r>
            <a:endParaRPr sz="1800">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457200" y="411475"/>
            <a:ext cx="8229600" cy="481500"/>
          </a:xfrm>
          <a:prstGeom prst="rect">
            <a:avLst/>
          </a:prstGeom>
          <a:ln cap="flat" cmpd="sng" w="9525">
            <a:solidFill>
              <a:srgbClr val="AAAAA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Giới thiệu</a:t>
            </a:r>
            <a:endParaRPr b="1">
              <a:solidFill>
                <a:schemeClr val="dk1"/>
              </a:solidFill>
            </a:endParaRPr>
          </a:p>
        </p:txBody>
      </p:sp>
      <p:sp>
        <p:nvSpPr>
          <p:cNvPr id="130" name="Google Shape;130;p20"/>
          <p:cNvSpPr/>
          <p:nvPr/>
        </p:nvSpPr>
        <p:spPr>
          <a:xfrm>
            <a:off x="457200" y="1210150"/>
            <a:ext cx="1371600" cy="374700"/>
          </a:xfrm>
          <a:prstGeom prst="roundRect">
            <a:avLst>
              <a:gd fmla="val 50000" name="adj"/>
            </a:avLst>
          </a:prstGeom>
          <a:solidFill>
            <a:srgbClr val="0737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txBox="1"/>
          <p:nvPr/>
        </p:nvSpPr>
        <p:spPr>
          <a:xfrm>
            <a:off x="916874" y="33308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lt1"/>
              </a:solidFill>
              <a:latin typeface="Fira Sans Extra Condensed"/>
              <a:ea typeface="Fira Sans Extra Condensed"/>
              <a:cs typeface="Fira Sans Extra Condensed"/>
              <a:sym typeface="Fira Sans Extra Condensed"/>
            </a:endParaRPr>
          </a:p>
        </p:txBody>
      </p:sp>
      <p:sp>
        <p:nvSpPr>
          <p:cNvPr id="132" name="Google Shape;132;p20"/>
          <p:cNvSpPr txBox="1"/>
          <p:nvPr/>
        </p:nvSpPr>
        <p:spPr>
          <a:xfrm>
            <a:off x="2529249" y="33308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-Liênin</a:t>
            </a:r>
            <a:endParaRPr b="1" sz="1800">
              <a:solidFill>
                <a:schemeClr val="lt1"/>
              </a:solidFill>
              <a:latin typeface="Fira Sans Extra Condensed"/>
              <a:ea typeface="Fira Sans Extra Condensed"/>
              <a:cs typeface="Fira Sans Extra Condensed"/>
              <a:sym typeface="Fira Sans Extra Condensed"/>
            </a:endParaRPr>
          </a:p>
        </p:txBody>
      </p:sp>
      <p:sp>
        <p:nvSpPr>
          <p:cNvPr id="133" name="Google Shape;133;p20"/>
          <p:cNvSpPr txBox="1"/>
          <p:nvPr/>
        </p:nvSpPr>
        <p:spPr>
          <a:xfrm>
            <a:off x="916874" y="3330800"/>
            <a:ext cx="13146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lt1"/>
              </a:solidFill>
              <a:latin typeface="Fira Sans Extra Condensed"/>
              <a:ea typeface="Fira Sans Extra Condensed"/>
              <a:cs typeface="Fira Sans Extra Condensed"/>
              <a:sym typeface="Fira Sans Extra Condensed"/>
            </a:endParaRPr>
          </a:p>
        </p:txBody>
      </p:sp>
      <p:sp>
        <p:nvSpPr>
          <p:cNvPr id="134" name="Google Shape;134;p20"/>
          <p:cNvSpPr txBox="1"/>
          <p:nvPr/>
        </p:nvSpPr>
        <p:spPr>
          <a:xfrm>
            <a:off x="662875" y="1156750"/>
            <a:ext cx="1017000" cy="48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Ý tưởng</a:t>
            </a:r>
            <a:endParaRPr b="1" sz="1800">
              <a:solidFill>
                <a:schemeClr val="lt1"/>
              </a:solidFill>
              <a:latin typeface="Fira Sans Extra Condensed"/>
              <a:ea typeface="Fira Sans Extra Condensed"/>
              <a:cs typeface="Fira Sans Extra Condensed"/>
              <a:sym typeface="Fira Sans Extra Condensed"/>
            </a:endParaRPr>
          </a:p>
        </p:txBody>
      </p:sp>
      <p:sp>
        <p:nvSpPr>
          <p:cNvPr id="135" name="Google Shape;135;p20"/>
          <p:cNvSpPr/>
          <p:nvPr/>
        </p:nvSpPr>
        <p:spPr>
          <a:xfrm>
            <a:off x="413175" y="2994925"/>
            <a:ext cx="4212900" cy="374700"/>
          </a:xfrm>
          <a:prstGeom prst="roundRect">
            <a:avLst>
              <a:gd fmla="val 50000" name="adj"/>
            </a:avLst>
          </a:pr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txBox="1"/>
          <p:nvPr/>
        </p:nvSpPr>
        <p:spPr>
          <a:xfrm>
            <a:off x="618850" y="2941525"/>
            <a:ext cx="3655200" cy="48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Một số game tương tự về cách chơi</a:t>
            </a:r>
            <a:endParaRPr b="1" sz="1800">
              <a:solidFill>
                <a:schemeClr val="lt1"/>
              </a:solidFill>
              <a:latin typeface="Fira Sans Extra Condensed"/>
              <a:ea typeface="Fira Sans Extra Condensed"/>
              <a:cs typeface="Fira Sans Extra Condensed"/>
              <a:sym typeface="Fira Sans Extra Condensed"/>
            </a:endParaRPr>
          </a:p>
        </p:txBody>
      </p:sp>
      <p:sp>
        <p:nvSpPr>
          <p:cNvPr id="137" name="Google Shape;137;p20"/>
          <p:cNvSpPr txBox="1"/>
          <p:nvPr/>
        </p:nvSpPr>
        <p:spPr>
          <a:xfrm>
            <a:off x="618850" y="1668875"/>
            <a:ext cx="7976100" cy="16932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103764"/>
              </a:buClr>
              <a:buSzPts val="1400"/>
              <a:buFont typeface="Roboto"/>
              <a:buChar char="●"/>
            </a:pPr>
            <a:r>
              <a:rPr lang="en">
                <a:solidFill>
                  <a:schemeClr val="dk1"/>
                </a:solidFill>
                <a:latin typeface="Roboto"/>
                <a:ea typeface="Roboto"/>
                <a:cs typeface="Roboto"/>
                <a:sym typeface="Roboto"/>
              </a:rPr>
              <a:t>Người chơi điều khiển 1 nhân vật di chuyển trong cửa sổ trò chơi để né các kĩ năng của kẻ địch và sống sót lâu nhất có thể</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103764"/>
              </a:buClr>
              <a:buSzPts val="1400"/>
              <a:buFont typeface="Roboto"/>
              <a:buChar char="●"/>
            </a:pPr>
            <a:r>
              <a:rPr lang="en">
                <a:solidFill>
                  <a:schemeClr val="dk1"/>
                </a:solidFill>
                <a:latin typeface="Roboto"/>
                <a:ea typeface="Roboto"/>
                <a:cs typeface="Roboto"/>
                <a:sym typeface="Roboto"/>
              </a:rPr>
              <a:t>Ý tưởng được lấy từ</a:t>
            </a:r>
            <a:r>
              <a:rPr lang="en">
                <a:solidFill>
                  <a:schemeClr val="dk1"/>
                </a:solidFill>
                <a:latin typeface="Roboto"/>
                <a:ea typeface="Roboto"/>
                <a:cs typeface="Roboto"/>
                <a:sym typeface="Roboto"/>
              </a:rPr>
              <a:t> 1 cơ chế trong các trò chơi MOBA cần né các kĩ năng định hướng của kẻ địch để có thể giữ máu và sống sót.</a:t>
            </a:r>
            <a:endParaRPr>
              <a:solidFill>
                <a:schemeClr val="dk1"/>
              </a:solidFill>
              <a:latin typeface="Roboto"/>
              <a:ea typeface="Roboto"/>
              <a:cs typeface="Roboto"/>
              <a:sym typeface="Roboto"/>
            </a:endParaRPr>
          </a:p>
          <a:p>
            <a:pPr indent="0" lvl="0" marL="457200" rtl="0" algn="l">
              <a:lnSpc>
                <a:spcPct val="115000"/>
              </a:lnSpc>
              <a:spcBef>
                <a:spcPts val="0"/>
              </a:spcBef>
              <a:spcAft>
                <a:spcPts val="0"/>
              </a:spcAft>
              <a:buNone/>
            </a:pPr>
            <a:r>
              <a:t/>
            </a:r>
            <a:endParaRPr>
              <a:solidFill>
                <a:schemeClr val="dk1"/>
              </a:solidFill>
              <a:latin typeface="Roboto"/>
              <a:ea typeface="Roboto"/>
              <a:cs typeface="Roboto"/>
              <a:sym typeface="Roboto"/>
            </a:endParaRPr>
          </a:p>
        </p:txBody>
      </p:sp>
      <p:pic>
        <p:nvPicPr>
          <p:cNvPr id="138" name="Google Shape;138;p20"/>
          <p:cNvPicPr preferRelativeResize="0"/>
          <p:nvPr/>
        </p:nvPicPr>
        <p:blipFill>
          <a:blip r:embed="rId3">
            <a:alphaModFix/>
          </a:blip>
          <a:stretch>
            <a:fillRect/>
          </a:stretch>
        </p:blipFill>
        <p:spPr>
          <a:xfrm>
            <a:off x="5107275" y="3464900"/>
            <a:ext cx="2825555" cy="1479000"/>
          </a:xfrm>
          <a:prstGeom prst="rect">
            <a:avLst/>
          </a:prstGeom>
          <a:noFill/>
          <a:ln>
            <a:noFill/>
          </a:ln>
        </p:spPr>
      </p:pic>
      <p:pic>
        <p:nvPicPr>
          <p:cNvPr id="139" name="Google Shape;139;p20"/>
          <p:cNvPicPr preferRelativeResize="0"/>
          <p:nvPr/>
        </p:nvPicPr>
        <p:blipFill>
          <a:blip r:embed="rId4">
            <a:alphaModFix/>
          </a:blip>
          <a:stretch>
            <a:fillRect/>
          </a:stretch>
        </p:blipFill>
        <p:spPr>
          <a:xfrm>
            <a:off x="1109400" y="3464900"/>
            <a:ext cx="2958000" cy="1479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p:nvPr/>
        </p:nvSpPr>
        <p:spPr>
          <a:xfrm>
            <a:off x="488975" y="979050"/>
            <a:ext cx="1893000" cy="383100"/>
          </a:xfrm>
          <a:prstGeom prst="roundRect">
            <a:avLst>
              <a:gd fmla="val 50000" name="adj"/>
            </a:avLst>
          </a:prstGeom>
          <a:solidFill>
            <a:srgbClr val="00AB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txBox="1"/>
          <p:nvPr>
            <p:ph type="title"/>
          </p:nvPr>
        </p:nvSpPr>
        <p:spPr>
          <a:xfrm>
            <a:off x="457200" y="411475"/>
            <a:ext cx="8229600" cy="48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rPr>
              <a:t>Giới thiệu</a:t>
            </a:r>
            <a:endParaRPr b="1">
              <a:solidFill>
                <a:schemeClr val="dk1"/>
              </a:solidFill>
            </a:endParaRPr>
          </a:p>
        </p:txBody>
      </p:sp>
      <p:sp>
        <p:nvSpPr>
          <p:cNvPr id="146" name="Google Shape;146;p21"/>
          <p:cNvSpPr txBox="1"/>
          <p:nvPr/>
        </p:nvSpPr>
        <p:spPr>
          <a:xfrm>
            <a:off x="599225" y="1067700"/>
            <a:ext cx="1893000" cy="20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Fira Sans Extra Condensed"/>
                <a:ea typeface="Fira Sans Extra Condensed"/>
                <a:cs typeface="Fira Sans Extra Condensed"/>
                <a:sym typeface="Fira Sans Extra Condensed"/>
              </a:rPr>
              <a:t>Nhân vật</a:t>
            </a:r>
            <a:endParaRPr b="1" sz="1800">
              <a:solidFill>
                <a:schemeClr val="lt1"/>
              </a:solidFill>
              <a:latin typeface="Fira Sans Extra Condensed"/>
              <a:ea typeface="Fira Sans Extra Condensed"/>
              <a:cs typeface="Fira Sans Extra Condensed"/>
              <a:sym typeface="Fira Sans Extra Condensed"/>
            </a:endParaRPr>
          </a:p>
        </p:txBody>
      </p:sp>
      <p:sp>
        <p:nvSpPr>
          <p:cNvPr id="147" name="Google Shape;147;p21"/>
          <p:cNvSpPr txBox="1"/>
          <p:nvPr/>
        </p:nvSpPr>
        <p:spPr>
          <a:xfrm>
            <a:off x="599225" y="1909675"/>
            <a:ext cx="8029800" cy="28005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rgbClr val="00ABAC"/>
              </a:buClr>
              <a:buSzPts val="1400"/>
              <a:buFont typeface="Roboto"/>
              <a:buChar char="●"/>
            </a:pPr>
            <a:r>
              <a:rPr b="1" lang="en">
                <a:solidFill>
                  <a:schemeClr val="dk1"/>
                </a:solidFill>
                <a:latin typeface="Roboto"/>
                <a:ea typeface="Roboto"/>
                <a:cs typeface="Roboto"/>
                <a:sym typeface="Roboto"/>
              </a:rPr>
              <a:t>Tên: Ronin</a:t>
            </a:r>
            <a:endParaRPr b="1">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Máu khởi đầu: 3</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Trạng thái : Bình thường, bị làm chậm, bị sát thương, dịch chuyển tức thì, chết.</a:t>
            </a:r>
            <a:endParaRPr>
              <a:solidFill>
                <a:schemeClr val="dk1"/>
              </a:solidFill>
              <a:latin typeface="Roboto"/>
              <a:ea typeface="Roboto"/>
              <a:cs typeface="Roboto"/>
              <a:sym typeface="Roboto"/>
            </a:endParaRPr>
          </a:p>
          <a:p>
            <a:pPr indent="-317500" lvl="0" marL="457200" rtl="0" algn="l">
              <a:lnSpc>
                <a:spcPct val="150000"/>
              </a:lnSpc>
              <a:spcBef>
                <a:spcPts val="0"/>
              </a:spcBef>
              <a:spcAft>
                <a:spcPts val="0"/>
              </a:spcAft>
              <a:buClr>
                <a:srgbClr val="00ABAC"/>
              </a:buClr>
              <a:buSzPts val="1400"/>
              <a:buFont typeface="Roboto"/>
              <a:buChar char="●"/>
            </a:pPr>
            <a:r>
              <a:rPr lang="en">
                <a:solidFill>
                  <a:schemeClr val="dk1"/>
                </a:solidFill>
                <a:latin typeface="Roboto"/>
                <a:ea typeface="Roboto"/>
                <a:cs typeface="Roboto"/>
                <a:sym typeface="Roboto"/>
              </a:rPr>
              <a:t>Di chuyển theo 8 hướng lên xuống trái phải và các hướng chéo tương ứng hoặc di chuyển tự do bằng chuột</a:t>
            </a:r>
            <a:endParaRPr sz="18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Big Data Infographics by Slidesgo">
  <a:themeElements>
    <a:clrScheme name="Simple Light">
      <a:dk1>
        <a:srgbClr val="000000"/>
      </a:dk1>
      <a:lt1>
        <a:srgbClr val="FFFFFF"/>
      </a:lt1>
      <a:dk2>
        <a:srgbClr val="595959"/>
      </a:dk2>
      <a:lt2>
        <a:srgbClr val="EEEEEE"/>
      </a:lt2>
      <a:accent1>
        <a:srgbClr val="FFC64E"/>
      </a:accent1>
      <a:accent2>
        <a:srgbClr val="FF8001"/>
      </a:accent2>
      <a:accent3>
        <a:srgbClr val="5FD0DB"/>
      </a:accent3>
      <a:accent4>
        <a:srgbClr val="32AAD9"/>
      </a:accent4>
      <a:accent5>
        <a:srgbClr val="1A569C"/>
      </a:accent5>
      <a:accent6>
        <a:srgbClr val="D558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